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86" r:id="rId5"/>
  </p:sldMasterIdLst>
  <p:notesMasterIdLst>
    <p:notesMasterId r:id="rId54"/>
  </p:notesMasterIdLst>
  <p:sldIdLst>
    <p:sldId id="281" r:id="rId6"/>
    <p:sldId id="341" r:id="rId7"/>
    <p:sldId id="342" r:id="rId8"/>
    <p:sldId id="329" r:id="rId9"/>
    <p:sldId id="323" r:id="rId10"/>
    <p:sldId id="288" r:id="rId11"/>
    <p:sldId id="289" r:id="rId12"/>
    <p:sldId id="330" r:id="rId13"/>
    <p:sldId id="287" r:id="rId14"/>
    <p:sldId id="283" r:id="rId15"/>
    <p:sldId id="284" r:id="rId16"/>
    <p:sldId id="307" r:id="rId17"/>
    <p:sldId id="290" r:id="rId18"/>
    <p:sldId id="343" r:id="rId19"/>
    <p:sldId id="305" r:id="rId20"/>
    <p:sldId id="344" r:id="rId21"/>
    <p:sldId id="345" r:id="rId22"/>
    <p:sldId id="316" r:id="rId23"/>
    <p:sldId id="346" r:id="rId24"/>
    <p:sldId id="347" r:id="rId25"/>
    <p:sldId id="348" r:id="rId26"/>
    <p:sldId id="349" r:id="rId27"/>
    <p:sldId id="350" r:id="rId28"/>
    <p:sldId id="351" r:id="rId29"/>
    <p:sldId id="352" r:id="rId30"/>
    <p:sldId id="353" r:id="rId31"/>
    <p:sldId id="359" r:id="rId32"/>
    <p:sldId id="286" r:id="rId33"/>
    <p:sldId id="319" r:id="rId34"/>
    <p:sldId id="320" r:id="rId35"/>
    <p:sldId id="321" r:id="rId36"/>
    <p:sldId id="354" r:id="rId37"/>
    <p:sldId id="309" r:id="rId38"/>
    <p:sldId id="310" r:id="rId39"/>
    <p:sldId id="355" r:id="rId40"/>
    <p:sldId id="356" r:id="rId41"/>
    <p:sldId id="357" r:id="rId42"/>
    <p:sldId id="358" r:id="rId43"/>
    <p:sldId id="331" r:id="rId44"/>
    <p:sldId id="297" r:id="rId45"/>
    <p:sldId id="296" r:id="rId46"/>
    <p:sldId id="294" r:id="rId47"/>
    <p:sldId id="293" r:id="rId48"/>
    <p:sldId id="333" r:id="rId49"/>
    <p:sldId id="332" r:id="rId50"/>
    <p:sldId id="300" r:id="rId51"/>
    <p:sldId id="301" r:id="rId52"/>
    <p:sldId id="302" r:id="rId5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estra, Michelle M" initials="WMM" lastIdx="1" clrIdx="0">
    <p:extLst>
      <p:ext uri="{19B8F6BF-5375-455C-9EA6-DF929625EA0E}">
        <p15:presenceInfo xmlns:p15="http://schemas.microsoft.com/office/powerpoint/2012/main" userId="S-1-5-21-1786697361-2243250335-1116995001-24983" providerId="AD"/>
      </p:ext>
    </p:extLst>
  </p:cmAuthor>
  <p:cmAuthor id="2" name="Michaelis, Kyle L" initials="MKL" lastIdx="32" clrIdx="1">
    <p:extLst>
      <p:ext uri="{19B8F6BF-5375-455C-9EA6-DF929625EA0E}">
        <p15:presenceInfo xmlns:p15="http://schemas.microsoft.com/office/powerpoint/2012/main" userId="S-1-5-21-1786697361-2243250335-1116995001-54072" providerId="AD"/>
      </p:ext>
    </p:extLst>
  </p:cmAuthor>
  <p:cmAuthor id="3" name="Miran, Maria Y." initials="MYM" lastIdx="5" clrIdx="2">
    <p:extLst>
      <p:ext uri="{19B8F6BF-5375-455C-9EA6-DF929625EA0E}">
        <p15:presenceInfo xmlns:p15="http://schemas.microsoft.com/office/powerpoint/2012/main" userId="Miran, Maria Y." providerId="None"/>
      </p:ext>
    </p:extLst>
  </p:cmAuthor>
  <p:cmAuthor id="4" name="Gisser, Sheldon A (Alex)" initials="GSA(" lastIdx="9" clrIdx="3">
    <p:extLst>
      <p:ext uri="{19B8F6BF-5375-455C-9EA6-DF929625EA0E}">
        <p15:presenceInfo xmlns:p15="http://schemas.microsoft.com/office/powerpoint/2012/main" userId="S-1-5-21-1786697361-2243250335-1116995001-1299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3366"/>
    <a:srgbClr val="006699"/>
    <a:srgbClr val="505050"/>
    <a:srgbClr val="999999"/>
    <a:srgbClr val="339900"/>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31" autoAdjust="0"/>
    <p:restoredTop sz="80560" autoAdjust="0"/>
  </p:normalViewPr>
  <p:slideViewPr>
    <p:cSldViewPr>
      <p:cViewPr varScale="1">
        <p:scale>
          <a:sx n="118" d="100"/>
          <a:sy n="118" d="100"/>
        </p:scale>
        <p:origin x="1092" y="90"/>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C95944-CCF7-4020-87C0-24A08E55C440}" type="datetimeFigureOut">
              <a:rPr lang="en-US" smtClean="0"/>
              <a:t>5/6/2019</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58CFF1-88C1-4F05-9E8D-385B3BCF7A02}" type="slidenum">
              <a:rPr lang="en-US" smtClean="0"/>
              <a:t>‹#›</a:t>
            </a:fld>
            <a:endParaRPr lang="en-US"/>
          </a:p>
        </p:txBody>
      </p:sp>
    </p:spTree>
    <p:extLst>
      <p:ext uri="{BB962C8B-B14F-4D97-AF65-F5344CB8AC3E}">
        <p14:creationId xmlns:p14="http://schemas.microsoft.com/office/powerpoint/2010/main" val="3378397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58CFF1-88C1-4F05-9E8D-385B3BCF7A02}" type="slidenum">
              <a:rPr lang="en-US" smtClean="0"/>
              <a:t>9</a:t>
            </a:fld>
            <a:endParaRPr lang="en-US"/>
          </a:p>
        </p:txBody>
      </p:sp>
    </p:spTree>
    <p:extLst>
      <p:ext uri="{BB962C8B-B14F-4D97-AF65-F5344CB8AC3E}">
        <p14:creationId xmlns:p14="http://schemas.microsoft.com/office/powerpoint/2010/main" val="20427176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58CFF1-88C1-4F05-9E8D-385B3BCF7A02}" type="slidenum">
              <a:rPr lang="en-US" smtClean="0"/>
              <a:t>30</a:t>
            </a:fld>
            <a:endParaRPr lang="en-US"/>
          </a:p>
        </p:txBody>
      </p:sp>
    </p:spTree>
    <p:extLst>
      <p:ext uri="{BB962C8B-B14F-4D97-AF65-F5344CB8AC3E}">
        <p14:creationId xmlns:p14="http://schemas.microsoft.com/office/powerpoint/2010/main" val="12605731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58CFF1-88C1-4F05-9E8D-385B3BCF7A02}" type="slidenum">
              <a:rPr lang="en-US" smtClean="0"/>
              <a:t>32</a:t>
            </a:fld>
            <a:endParaRPr lang="en-US"/>
          </a:p>
        </p:txBody>
      </p:sp>
    </p:spTree>
    <p:extLst>
      <p:ext uri="{BB962C8B-B14F-4D97-AF65-F5344CB8AC3E}">
        <p14:creationId xmlns:p14="http://schemas.microsoft.com/office/powerpoint/2010/main" val="18395045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58CFF1-88C1-4F05-9E8D-385B3BCF7A02}" type="slidenum">
              <a:rPr lang="en-US" smtClean="0"/>
              <a:t>34</a:t>
            </a:fld>
            <a:endParaRPr lang="en-US"/>
          </a:p>
        </p:txBody>
      </p:sp>
    </p:spTree>
    <p:extLst>
      <p:ext uri="{BB962C8B-B14F-4D97-AF65-F5344CB8AC3E}">
        <p14:creationId xmlns:p14="http://schemas.microsoft.com/office/powerpoint/2010/main" val="8745503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58CFF1-88C1-4F05-9E8D-385B3BCF7A02}" type="slidenum">
              <a:rPr lang="en-US" smtClean="0"/>
              <a:t>37</a:t>
            </a:fld>
            <a:endParaRPr lang="en-US"/>
          </a:p>
        </p:txBody>
      </p:sp>
    </p:spTree>
    <p:extLst>
      <p:ext uri="{BB962C8B-B14F-4D97-AF65-F5344CB8AC3E}">
        <p14:creationId xmlns:p14="http://schemas.microsoft.com/office/powerpoint/2010/main" val="24228957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58CFF1-88C1-4F05-9E8D-385B3BCF7A02}" type="slidenum">
              <a:rPr lang="en-US" smtClean="0"/>
              <a:t>38</a:t>
            </a:fld>
            <a:endParaRPr lang="en-US"/>
          </a:p>
        </p:txBody>
      </p:sp>
    </p:spTree>
    <p:extLst>
      <p:ext uri="{BB962C8B-B14F-4D97-AF65-F5344CB8AC3E}">
        <p14:creationId xmlns:p14="http://schemas.microsoft.com/office/powerpoint/2010/main" val="30797518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58CFF1-88C1-4F05-9E8D-385B3BCF7A02}" type="slidenum">
              <a:rPr lang="en-US" smtClean="0"/>
              <a:t>42</a:t>
            </a:fld>
            <a:endParaRPr lang="en-US"/>
          </a:p>
        </p:txBody>
      </p:sp>
    </p:spTree>
    <p:extLst>
      <p:ext uri="{BB962C8B-B14F-4D97-AF65-F5344CB8AC3E}">
        <p14:creationId xmlns:p14="http://schemas.microsoft.com/office/powerpoint/2010/main" val="38080422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58CFF1-88C1-4F05-9E8D-385B3BCF7A02}" type="slidenum">
              <a:rPr lang="en-US" smtClean="0"/>
              <a:t>46</a:t>
            </a:fld>
            <a:endParaRPr lang="en-US"/>
          </a:p>
        </p:txBody>
      </p:sp>
    </p:spTree>
    <p:extLst>
      <p:ext uri="{BB962C8B-B14F-4D97-AF65-F5344CB8AC3E}">
        <p14:creationId xmlns:p14="http://schemas.microsoft.com/office/powerpoint/2010/main" val="25946746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58CFF1-88C1-4F05-9E8D-385B3BCF7A02}" type="slidenum">
              <a:rPr lang="en-US" smtClean="0"/>
              <a:t>10</a:t>
            </a:fld>
            <a:endParaRPr lang="en-US"/>
          </a:p>
        </p:txBody>
      </p:sp>
    </p:spTree>
    <p:extLst>
      <p:ext uri="{BB962C8B-B14F-4D97-AF65-F5344CB8AC3E}">
        <p14:creationId xmlns:p14="http://schemas.microsoft.com/office/powerpoint/2010/main" val="35127647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58CFF1-88C1-4F05-9E8D-385B3BCF7A02}" type="slidenum">
              <a:rPr lang="en-US" smtClean="0"/>
              <a:t>11</a:t>
            </a:fld>
            <a:endParaRPr lang="en-US"/>
          </a:p>
        </p:txBody>
      </p:sp>
    </p:spTree>
    <p:extLst>
      <p:ext uri="{BB962C8B-B14F-4D97-AF65-F5344CB8AC3E}">
        <p14:creationId xmlns:p14="http://schemas.microsoft.com/office/powerpoint/2010/main" val="32588217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58CFF1-88C1-4F05-9E8D-385B3BCF7A02}" type="slidenum">
              <a:rPr lang="en-US" smtClean="0"/>
              <a:t>15</a:t>
            </a:fld>
            <a:endParaRPr lang="en-US"/>
          </a:p>
        </p:txBody>
      </p:sp>
    </p:spTree>
    <p:extLst>
      <p:ext uri="{BB962C8B-B14F-4D97-AF65-F5344CB8AC3E}">
        <p14:creationId xmlns:p14="http://schemas.microsoft.com/office/powerpoint/2010/main" val="22505952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7658CFF1-88C1-4F05-9E8D-385B3BCF7A02}" type="slidenum">
              <a:rPr lang="en-US" smtClean="0"/>
              <a:t>20</a:t>
            </a:fld>
            <a:endParaRPr lang="en-US"/>
          </a:p>
        </p:txBody>
      </p:sp>
    </p:spTree>
    <p:extLst>
      <p:ext uri="{BB962C8B-B14F-4D97-AF65-F5344CB8AC3E}">
        <p14:creationId xmlns:p14="http://schemas.microsoft.com/office/powerpoint/2010/main" val="3567215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58CFF1-88C1-4F05-9E8D-385B3BCF7A02}" type="slidenum">
              <a:rPr lang="en-US" smtClean="0"/>
              <a:t>21</a:t>
            </a:fld>
            <a:endParaRPr lang="en-US"/>
          </a:p>
        </p:txBody>
      </p:sp>
    </p:spTree>
    <p:extLst>
      <p:ext uri="{BB962C8B-B14F-4D97-AF65-F5344CB8AC3E}">
        <p14:creationId xmlns:p14="http://schemas.microsoft.com/office/powerpoint/2010/main" val="19658696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58CFF1-88C1-4F05-9E8D-385B3BCF7A02}" type="slidenum">
              <a:rPr lang="en-US" smtClean="0"/>
              <a:t>22</a:t>
            </a:fld>
            <a:endParaRPr lang="en-US"/>
          </a:p>
        </p:txBody>
      </p:sp>
    </p:spTree>
    <p:extLst>
      <p:ext uri="{BB962C8B-B14F-4D97-AF65-F5344CB8AC3E}">
        <p14:creationId xmlns:p14="http://schemas.microsoft.com/office/powerpoint/2010/main" val="32889672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58CFF1-88C1-4F05-9E8D-385B3BCF7A02}" type="slidenum">
              <a:rPr lang="en-US" smtClean="0"/>
              <a:t>24</a:t>
            </a:fld>
            <a:endParaRPr lang="en-US"/>
          </a:p>
        </p:txBody>
      </p:sp>
    </p:spTree>
    <p:extLst>
      <p:ext uri="{BB962C8B-B14F-4D97-AF65-F5344CB8AC3E}">
        <p14:creationId xmlns:p14="http://schemas.microsoft.com/office/powerpoint/2010/main" val="16271250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58CFF1-88C1-4F05-9E8D-385B3BCF7A02}" type="slidenum">
              <a:rPr lang="en-US" smtClean="0"/>
              <a:t>26</a:t>
            </a:fld>
            <a:endParaRPr lang="en-US"/>
          </a:p>
        </p:txBody>
      </p:sp>
    </p:spTree>
    <p:extLst>
      <p:ext uri="{BB962C8B-B14F-4D97-AF65-F5344CB8AC3E}">
        <p14:creationId xmlns:p14="http://schemas.microsoft.com/office/powerpoint/2010/main" val="34887360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ull Titl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286000" y="1657351"/>
            <a:ext cx="5943600" cy="1600199"/>
          </a:xfrm>
          <a:prstGeom prst="rect">
            <a:avLst/>
          </a:prstGeom>
        </p:spPr>
        <p:txBody>
          <a:bodyPr wrap="square" lIns="0" anchor="ctr" anchorCtr="0">
            <a:normAutofit/>
          </a:bodyPr>
          <a:lstStyle>
            <a:lvl1pPr algn="l">
              <a:defRPr sz="4000" b="1" baseline="0">
                <a:solidFill>
                  <a:srgbClr val="003366"/>
                </a:solidFill>
                <a:latin typeface="Source Sans Pro" pitchFamily="34" charset="0"/>
              </a:defRPr>
            </a:lvl1pPr>
          </a:lstStyle>
          <a:p>
            <a:r>
              <a:rPr lang="en-US" dirty="0" smtClean="0"/>
              <a:t>FULL TITLE</a:t>
            </a:r>
            <a:br>
              <a:rPr lang="en-US" dirty="0" smtClean="0"/>
            </a:br>
            <a:r>
              <a:rPr lang="en-US" dirty="0" smtClean="0"/>
              <a:t>OF PRESENTATION</a:t>
            </a:r>
            <a:br>
              <a:rPr lang="en-US" dirty="0" smtClean="0"/>
            </a:br>
            <a:r>
              <a:rPr lang="en-US" dirty="0" smtClean="0"/>
              <a:t>GOES HERE</a:t>
            </a:r>
            <a:endParaRPr lang="en-US" dirty="0"/>
          </a:p>
        </p:txBody>
      </p:sp>
      <p:pic>
        <p:nvPicPr>
          <p:cNvPr id="11" name="Picture 10" descr="Liberty Flame Lg We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00200" y="2266950"/>
            <a:ext cx="599313" cy="990600"/>
          </a:xfrm>
          <a:prstGeom prst="rect">
            <a:avLst/>
          </a:prstGeom>
        </p:spPr>
      </p:pic>
      <p:sp>
        <p:nvSpPr>
          <p:cNvPr id="10" name="Content Placeholder 5"/>
          <p:cNvSpPr>
            <a:spLocks noGrp="1"/>
          </p:cNvSpPr>
          <p:nvPr>
            <p:ph sz="quarter" idx="11"/>
          </p:nvPr>
        </p:nvSpPr>
        <p:spPr>
          <a:xfrm>
            <a:off x="2270760" y="1581150"/>
            <a:ext cx="4206240" cy="6096"/>
          </a:xfrm>
          <a:prstGeom prst="rect">
            <a:avLst/>
          </a:prstGeom>
          <a:solidFill>
            <a:srgbClr val="999999"/>
          </a:solidFill>
        </p:spPr>
        <p:txBody>
          <a:bodyPr>
            <a:noAutofit/>
          </a:bodyPr>
          <a:lstStyle>
            <a:lvl1pPr marL="0" indent="0">
              <a:buNone/>
              <a:defRPr sz="400"/>
            </a:lvl1pPr>
          </a:lstStyle>
          <a:p>
            <a:pPr lvl="0"/>
            <a:r>
              <a:rPr lang="en-US" smtClean="0"/>
              <a:t>Edit Master text styles</a:t>
            </a:r>
          </a:p>
        </p:txBody>
      </p:sp>
      <p:sp>
        <p:nvSpPr>
          <p:cNvPr id="13" name="Content Placeholder 5"/>
          <p:cNvSpPr>
            <a:spLocks noGrp="1"/>
          </p:cNvSpPr>
          <p:nvPr>
            <p:ph sz="quarter" idx="12"/>
          </p:nvPr>
        </p:nvSpPr>
        <p:spPr>
          <a:xfrm>
            <a:off x="2286000" y="3333750"/>
            <a:ext cx="4206240" cy="6096"/>
          </a:xfrm>
          <a:prstGeom prst="rect">
            <a:avLst/>
          </a:prstGeom>
          <a:solidFill>
            <a:srgbClr val="999999"/>
          </a:solidFill>
        </p:spPr>
        <p:txBody>
          <a:bodyPr>
            <a:noAutofit/>
          </a:bodyPr>
          <a:lstStyle>
            <a:lvl1pPr marL="0" indent="0">
              <a:buNone/>
              <a:defRPr sz="400"/>
            </a:lvl1pPr>
          </a:lstStyle>
          <a:p>
            <a:pPr lvl="0"/>
            <a:r>
              <a:rPr lang="en-US" smtClean="0"/>
              <a:t>Edit Master text styles</a:t>
            </a:r>
          </a:p>
        </p:txBody>
      </p:sp>
      <p:sp>
        <p:nvSpPr>
          <p:cNvPr id="7" name="Text Placeholder 6"/>
          <p:cNvSpPr>
            <a:spLocks noGrp="1"/>
          </p:cNvSpPr>
          <p:nvPr>
            <p:ph type="body" sz="quarter" idx="13" hasCustomPrompt="1"/>
          </p:nvPr>
        </p:nvSpPr>
        <p:spPr>
          <a:xfrm>
            <a:off x="2286000" y="3409950"/>
            <a:ext cx="2971800" cy="304800"/>
          </a:xfrm>
          <a:prstGeom prst="rect">
            <a:avLst/>
          </a:prstGeom>
        </p:spPr>
        <p:txBody>
          <a:bodyPr/>
          <a:lstStyle>
            <a:lvl1pPr marL="0" indent="0">
              <a:buNone/>
              <a:defRPr sz="1400">
                <a:solidFill>
                  <a:schemeClr val="tx1">
                    <a:lumMod val="85000"/>
                    <a:lumOff val="15000"/>
                  </a:schemeClr>
                </a:solidFill>
              </a:defRPr>
            </a:lvl1pPr>
            <a:lvl2pPr marL="457200" indent="0">
              <a:buNone/>
              <a:defRPr sz="1400">
                <a:solidFill>
                  <a:schemeClr val="tx1">
                    <a:lumMod val="85000"/>
                    <a:lumOff val="15000"/>
                  </a:schemeClr>
                </a:solidFill>
              </a:defRPr>
            </a:lvl2pPr>
            <a:lvl3pPr marL="914400" indent="0">
              <a:buNone/>
              <a:defRPr sz="1400">
                <a:solidFill>
                  <a:schemeClr val="tx1">
                    <a:lumMod val="85000"/>
                    <a:lumOff val="15000"/>
                  </a:schemeClr>
                </a:solidFill>
              </a:defRPr>
            </a:lvl3pPr>
            <a:lvl4pPr marL="1371600" indent="0">
              <a:buNone/>
              <a:defRPr sz="1400">
                <a:solidFill>
                  <a:schemeClr val="tx1">
                    <a:lumMod val="85000"/>
                    <a:lumOff val="15000"/>
                  </a:schemeClr>
                </a:solidFill>
              </a:defRPr>
            </a:lvl4pPr>
            <a:lvl5pPr marL="1828800" indent="0">
              <a:buNone/>
              <a:defRPr sz="1400">
                <a:solidFill>
                  <a:schemeClr val="tx1">
                    <a:lumMod val="85000"/>
                    <a:lumOff val="15000"/>
                  </a:schemeClr>
                </a:solidFill>
              </a:defRPr>
            </a:lvl5pPr>
          </a:lstStyle>
          <a:p>
            <a:pPr lvl="0"/>
            <a:r>
              <a:rPr lang="en-US" dirty="0" smtClean="0"/>
              <a:t>10/01/2016</a:t>
            </a:r>
            <a:endParaRPr lang="en-US" dirty="0"/>
          </a:p>
        </p:txBody>
      </p:sp>
    </p:spTree>
    <p:extLst>
      <p:ext uri="{BB962C8B-B14F-4D97-AF65-F5344CB8AC3E}">
        <p14:creationId xmlns:p14="http://schemas.microsoft.com/office/powerpoint/2010/main" val="110085816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TITLE CAN HAVE</a:t>
            </a:r>
            <a:br>
              <a:rPr lang="en-US" dirty="0" smtClean="0"/>
            </a:br>
            <a:r>
              <a:rPr lang="en-US" dirty="0" smtClean="0"/>
              <a:t>TWO LINES OF TEXT</a:t>
            </a:r>
            <a:endParaRPr lang="en-US" dirty="0"/>
          </a:p>
        </p:txBody>
      </p:sp>
      <p:sp>
        <p:nvSpPr>
          <p:cNvPr id="8" name="Slide Number Placeholder 5"/>
          <p:cNvSpPr>
            <a:spLocks noGrp="1"/>
          </p:cNvSpPr>
          <p:nvPr>
            <p:ph type="sldNum" sz="quarter" idx="4"/>
          </p:nvPr>
        </p:nvSpPr>
        <p:spPr>
          <a:xfrm>
            <a:off x="6553200" y="4857750"/>
            <a:ext cx="2133600" cy="184150"/>
          </a:xfrm>
          <a:prstGeom prst="rect">
            <a:avLst/>
          </a:prstGeom>
        </p:spPr>
        <p:txBody>
          <a:bodyPr vert="horz" lIns="0" tIns="0" rIns="0" bIns="0" rtlCol="0" anchor="b" anchorCtr="0"/>
          <a:lstStyle>
            <a:lvl1pPr algn="r">
              <a:defRPr sz="1100">
                <a:solidFill>
                  <a:schemeClr val="tx1">
                    <a:lumMod val="75000"/>
                    <a:lumOff val="25000"/>
                  </a:schemeClr>
                </a:solidFill>
                <a:latin typeface="Source Sans Pro" pitchFamily="34" charset="0"/>
              </a:defRPr>
            </a:lvl1pPr>
          </a:lstStyle>
          <a:p>
            <a:fld id="{24C9DA1E-468E-46AD-91A4-D305899C73D2}" type="slidenum">
              <a:rPr lang="en-US" smtClean="0"/>
              <a:pPr/>
              <a:t>‹#›</a:t>
            </a:fld>
            <a:endParaRPr lang="en-US"/>
          </a:p>
        </p:txBody>
      </p:sp>
      <p:sp>
        <p:nvSpPr>
          <p:cNvPr id="9" name="Footer Placeholder 4"/>
          <p:cNvSpPr>
            <a:spLocks noGrp="1"/>
          </p:cNvSpPr>
          <p:nvPr>
            <p:ph type="ftr" sz="quarter" idx="3"/>
          </p:nvPr>
        </p:nvSpPr>
        <p:spPr>
          <a:xfrm>
            <a:off x="457200" y="4857750"/>
            <a:ext cx="6096000" cy="182108"/>
          </a:xfrm>
          <a:prstGeom prst="rect">
            <a:avLst/>
          </a:prstGeom>
        </p:spPr>
        <p:txBody>
          <a:bodyPr vert="horz" wrap="none" lIns="0" tIns="0" rIns="0" bIns="0" rtlCol="0" anchor="ctr"/>
          <a:lstStyle>
            <a:lvl1pPr algn="l">
              <a:defRPr sz="1000">
                <a:solidFill>
                  <a:schemeClr val="tx1">
                    <a:lumMod val="75000"/>
                    <a:lumOff val="25000"/>
                  </a:schemeClr>
                </a:solidFill>
                <a:latin typeface="Source Sans Pro" pitchFamily="34" charset="0"/>
              </a:defRPr>
            </a:lvl1pPr>
          </a:lstStyle>
          <a:p>
            <a:r>
              <a:rPr lang="en-US" smtClean="0"/>
              <a:t>FOOTER GOES HERE</a:t>
            </a:r>
            <a:endParaRPr lang="en-US"/>
          </a:p>
        </p:txBody>
      </p:sp>
    </p:spTree>
    <p:extLst>
      <p:ext uri="{BB962C8B-B14F-4D97-AF65-F5344CB8AC3E}">
        <p14:creationId xmlns:p14="http://schemas.microsoft.com/office/powerpoint/2010/main" val="394516458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a:spLocks noGrp="1"/>
          </p:cNvSpPr>
          <p:nvPr>
            <p:ph type="sldNum" sz="quarter" idx="4"/>
          </p:nvPr>
        </p:nvSpPr>
        <p:spPr>
          <a:xfrm>
            <a:off x="6553200" y="4857750"/>
            <a:ext cx="2133600" cy="184150"/>
          </a:xfrm>
          <a:prstGeom prst="rect">
            <a:avLst/>
          </a:prstGeom>
        </p:spPr>
        <p:txBody>
          <a:bodyPr vert="horz" lIns="0" tIns="0" rIns="0" bIns="0" rtlCol="0" anchor="b" anchorCtr="0"/>
          <a:lstStyle>
            <a:lvl1pPr algn="r">
              <a:defRPr sz="1100">
                <a:solidFill>
                  <a:schemeClr val="tx1">
                    <a:lumMod val="75000"/>
                    <a:lumOff val="25000"/>
                  </a:schemeClr>
                </a:solidFill>
                <a:latin typeface="Source Sans Pro" pitchFamily="34" charset="0"/>
              </a:defRPr>
            </a:lvl1pPr>
          </a:lstStyle>
          <a:p>
            <a:fld id="{24C9DA1E-468E-46AD-91A4-D305899C73D2}" type="slidenum">
              <a:rPr lang="en-US" smtClean="0"/>
              <a:pPr/>
              <a:t>‹#›</a:t>
            </a:fld>
            <a:endParaRPr lang="en-US"/>
          </a:p>
        </p:txBody>
      </p:sp>
      <p:sp>
        <p:nvSpPr>
          <p:cNvPr id="6" name="Footer Placeholder 4"/>
          <p:cNvSpPr>
            <a:spLocks noGrp="1"/>
          </p:cNvSpPr>
          <p:nvPr>
            <p:ph type="ftr" sz="quarter" idx="3"/>
          </p:nvPr>
        </p:nvSpPr>
        <p:spPr>
          <a:xfrm>
            <a:off x="457200" y="4857750"/>
            <a:ext cx="6096000" cy="182108"/>
          </a:xfrm>
          <a:prstGeom prst="rect">
            <a:avLst/>
          </a:prstGeom>
        </p:spPr>
        <p:txBody>
          <a:bodyPr vert="horz" wrap="none" lIns="0" tIns="0" rIns="0" bIns="0" rtlCol="0" anchor="ctr"/>
          <a:lstStyle>
            <a:lvl1pPr algn="l">
              <a:defRPr sz="1000">
                <a:solidFill>
                  <a:schemeClr val="tx1">
                    <a:lumMod val="75000"/>
                    <a:lumOff val="25000"/>
                  </a:schemeClr>
                </a:solidFill>
                <a:latin typeface="Source Sans Pro" pitchFamily="34" charset="0"/>
              </a:defRPr>
            </a:lvl1pPr>
          </a:lstStyle>
          <a:p>
            <a:r>
              <a:rPr lang="en-US" smtClean="0"/>
              <a:t>FOOTER GOES HERE</a:t>
            </a:r>
            <a:endParaRPr lang="en-US"/>
          </a:p>
        </p:txBody>
      </p:sp>
    </p:spTree>
    <p:extLst>
      <p:ext uri="{BB962C8B-B14F-4D97-AF65-F5344CB8AC3E}">
        <p14:creationId xmlns:p14="http://schemas.microsoft.com/office/powerpoint/2010/main" val="305494226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Full Title with SubTitl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286000" y="1276351"/>
            <a:ext cx="5943600" cy="1600199"/>
          </a:xfrm>
          <a:prstGeom prst="rect">
            <a:avLst/>
          </a:prstGeom>
        </p:spPr>
        <p:txBody>
          <a:bodyPr lIns="0" anchor="ctr" anchorCtr="0">
            <a:normAutofit/>
          </a:bodyPr>
          <a:lstStyle>
            <a:lvl1pPr algn="l">
              <a:defRPr sz="4000" b="1" baseline="0">
                <a:solidFill>
                  <a:srgbClr val="003366"/>
                </a:solidFill>
                <a:latin typeface="Source Sans Pro" pitchFamily="34" charset="0"/>
              </a:defRPr>
            </a:lvl1pPr>
          </a:lstStyle>
          <a:p>
            <a:r>
              <a:rPr lang="en-US" dirty="0" smtClean="0"/>
              <a:t>FULL TITLE</a:t>
            </a:r>
            <a:br>
              <a:rPr lang="en-US" dirty="0" smtClean="0"/>
            </a:br>
            <a:r>
              <a:rPr lang="en-US" dirty="0" smtClean="0"/>
              <a:t>OF PRESENTATION</a:t>
            </a:r>
            <a:br>
              <a:rPr lang="en-US" dirty="0" smtClean="0"/>
            </a:br>
            <a:r>
              <a:rPr lang="en-US" dirty="0" smtClean="0"/>
              <a:t>GOES HERE</a:t>
            </a:r>
            <a:endParaRPr lang="en-US" dirty="0"/>
          </a:p>
        </p:txBody>
      </p:sp>
      <p:sp>
        <p:nvSpPr>
          <p:cNvPr id="3" name="Subtitle 2"/>
          <p:cNvSpPr>
            <a:spLocks noGrp="1"/>
          </p:cNvSpPr>
          <p:nvPr>
            <p:ph type="subTitle" idx="1" hasCustomPrompt="1"/>
          </p:nvPr>
        </p:nvSpPr>
        <p:spPr>
          <a:xfrm>
            <a:off x="2286000" y="3028950"/>
            <a:ext cx="5943600" cy="762000"/>
          </a:xfrm>
          <a:prstGeom prst="rect">
            <a:avLst/>
          </a:prstGeom>
        </p:spPr>
        <p:txBody>
          <a:bodyPr lIns="0" anchor="ctr" anchorCtr="0">
            <a:noAutofit/>
          </a:bodyPr>
          <a:lstStyle>
            <a:lvl1pPr marL="0" indent="0" algn="l">
              <a:buNone/>
              <a:defRPr sz="2600" b="1" baseline="0">
                <a:solidFill>
                  <a:srgbClr val="505050"/>
                </a:solidFill>
                <a:latin typeface="Source Sans Pro"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a:t>
            </a:r>
            <a:br>
              <a:rPr lang="en-US" dirty="0" smtClean="0"/>
            </a:br>
            <a:r>
              <a:rPr lang="en-US" dirty="0" smtClean="0"/>
              <a:t>TWO LINE TEXT</a:t>
            </a:r>
            <a:endParaRPr lang="en-US" dirty="0"/>
          </a:p>
        </p:txBody>
      </p:sp>
      <p:pic>
        <p:nvPicPr>
          <p:cNvPr id="10" name="Picture 9" descr="Liberty Flame Lg We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28800" y="3105150"/>
            <a:ext cx="381000" cy="629753"/>
          </a:xfrm>
          <a:prstGeom prst="rect">
            <a:avLst/>
          </a:prstGeom>
        </p:spPr>
      </p:pic>
      <p:sp>
        <p:nvSpPr>
          <p:cNvPr id="6" name="Content Placeholder 5"/>
          <p:cNvSpPr>
            <a:spLocks noGrp="1"/>
          </p:cNvSpPr>
          <p:nvPr>
            <p:ph sz="quarter" idx="11"/>
          </p:nvPr>
        </p:nvSpPr>
        <p:spPr>
          <a:xfrm>
            <a:off x="2270760" y="2946654"/>
            <a:ext cx="4206240" cy="6096"/>
          </a:xfrm>
          <a:prstGeom prst="rect">
            <a:avLst/>
          </a:prstGeom>
          <a:solidFill>
            <a:srgbClr val="999999"/>
          </a:solidFill>
        </p:spPr>
        <p:txBody>
          <a:bodyPr>
            <a:noAutofit/>
          </a:bodyPr>
          <a:lstStyle>
            <a:lvl1pPr marL="0" indent="0">
              <a:buNone/>
              <a:defRPr sz="400"/>
            </a:lvl1pPr>
          </a:lstStyle>
          <a:p>
            <a:pPr lvl="0"/>
            <a:r>
              <a:rPr lang="en-US" smtClean="0"/>
              <a:t>Edit Master text styles</a:t>
            </a:r>
          </a:p>
        </p:txBody>
      </p:sp>
      <p:sp>
        <p:nvSpPr>
          <p:cNvPr id="13" name="Content Placeholder 5"/>
          <p:cNvSpPr>
            <a:spLocks noGrp="1"/>
          </p:cNvSpPr>
          <p:nvPr>
            <p:ph sz="quarter" idx="12"/>
          </p:nvPr>
        </p:nvSpPr>
        <p:spPr>
          <a:xfrm>
            <a:off x="2286000" y="3861054"/>
            <a:ext cx="4206240" cy="6096"/>
          </a:xfrm>
          <a:prstGeom prst="rect">
            <a:avLst/>
          </a:prstGeom>
          <a:solidFill>
            <a:srgbClr val="999999"/>
          </a:solidFill>
        </p:spPr>
        <p:txBody>
          <a:bodyPr>
            <a:noAutofit/>
          </a:bodyPr>
          <a:lstStyle>
            <a:lvl1pPr marL="0" indent="0">
              <a:buNone/>
              <a:defRPr sz="400"/>
            </a:lvl1pPr>
          </a:lstStyle>
          <a:p>
            <a:pPr lvl="0"/>
            <a:r>
              <a:rPr lang="en-US" smtClean="0"/>
              <a:t>Edit Master text styles</a:t>
            </a:r>
          </a:p>
        </p:txBody>
      </p:sp>
      <p:sp>
        <p:nvSpPr>
          <p:cNvPr id="7" name="Text Placeholder 6"/>
          <p:cNvSpPr>
            <a:spLocks noGrp="1"/>
          </p:cNvSpPr>
          <p:nvPr>
            <p:ph type="body" sz="quarter" idx="13" hasCustomPrompt="1"/>
          </p:nvPr>
        </p:nvSpPr>
        <p:spPr>
          <a:xfrm>
            <a:off x="2286000" y="3943350"/>
            <a:ext cx="2971800" cy="304800"/>
          </a:xfrm>
          <a:prstGeom prst="rect">
            <a:avLst/>
          </a:prstGeom>
        </p:spPr>
        <p:txBody>
          <a:bodyPr/>
          <a:lstStyle>
            <a:lvl1pPr marL="0" indent="0">
              <a:buNone/>
              <a:defRPr sz="1400">
                <a:solidFill>
                  <a:schemeClr val="tx1">
                    <a:lumMod val="85000"/>
                    <a:lumOff val="15000"/>
                  </a:schemeClr>
                </a:solidFill>
              </a:defRPr>
            </a:lvl1pPr>
            <a:lvl2pPr marL="457200" indent="0">
              <a:buNone/>
              <a:defRPr sz="1400">
                <a:solidFill>
                  <a:schemeClr val="tx1">
                    <a:lumMod val="85000"/>
                    <a:lumOff val="15000"/>
                  </a:schemeClr>
                </a:solidFill>
              </a:defRPr>
            </a:lvl2pPr>
            <a:lvl3pPr marL="914400" indent="0">
              <a:buNone/>
              <a:defRPr sz="1400">
                <a:solidFill>
                  <a:schemeClr val="tx1">
                    <a:lumMod val="85000"/>
                    <a:lumOff val="15000"/>
                  </a:schemeClr>
                </a:solidFill>
              </a:defRPr>
            </a:lvl3pPr>
            <a:lvl4pPr marL="1371600" indent="0">
              <a:buNone/>
              <a:defRPr sz="1400">
                <a:solidFill>
                  <a:schemeClr val="tx1">
                    <a:lumMod val="85000"/>
                    <a:lumOff val="15000"/>
                  </a:schemeClr>
                </a:solidFill>
              </a:defRPr>
            </a:lvl4pPr>
            <a:lvl5pPr marL="1828800" indent="0">
              <a:buNone/>
              <a:defRPr sz="1400">
                <a:solidFill>
                  <a:schemeClr val="tx1">
                    <a:lumMod val="85000"/>
                    <a:lumOff val="15000"/>
                  </a:schemeClr>
                </a:solidFill>
              </a:defRPr>
            </a:lvl5pPr>
          </a:lstStyle>
          <a:p>
            <a:pPr lvl="0"/>
            <a:r>
              <a:rPr lang="en-US" dirty="0" smtClean="0"/>
              <a:t>10/01/2016</a:t>
            </a:r>
            <a:endParaRPr lang="en-US" dirty="0"/>
          </a:p>
        </p:txBody>
      </p:sp>
    </p:spTree>
    <p:extLst>
      <p:ext uri="{BB962C8B-B14F-4D97-AF65-F5344CB8AC3E}">
        <p14:creationId xmlns:p14="http://schemas.microsoft.com/office/powerpoint/2010/main" val="296147988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ull Title No Torch">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286000" y="1657351"/>
            <a:ext cx="5943600" cy="1600199"/>
          </a:xfrm>
          <a:prstGeom prst="rect">
            <a:avLst/>
          </a:prstGeom>
        </p:spPr>
        <p:txBody>
          <a:bodyPr wrap="square" lIns="0" anchor="ctr" anchorCtr="0">
            <a:normAutofit/>
          </a:bodyPr>
          <a:lstStyle>
            <a:lvl1pPr algn="l">
              <a:defRPr sz="4000" b="1" baseline="0">
                <a:solidFill>
                  <a:srgbClr val="003366"/>
                </a:solidFill>
                <a:latin typeface="Source Sans Pro" pitchFamily="34" charset="0"/>
              </a:defRPr>
            </a:lvl1pPr>
          </a:lstStyle>
          <a:p>
            <a:r>
              <a:rPr lang="en-US" dirty="0" smtClean="0"/>
              <a:t>FULL TITLE</a:t>
            </a:r>
            <a:br>
              <a:rPr lang="en-US" dirty="0" smtClean="0"/>
            </a:br>
            <a:r>
              <a:rPr lang="en-US" dirty="0" smtClean="0"/>
              <a:t>OF PRESENTATION</a:t>
            </a:r>
            <a:br>
              <a:rPr lang="en-US" dirty="0" smtClean="0"/>
            </a:br>
            <a:r>
              <a:rPr lang="en-US" dirty="0" smtClean="0"/>
              <a:t>GOES HERE</a:t>
            </a:r>
            <a:endParaRPr lang="en-US" dirty="0"/>
          </a:p>
        </p:txBody>
      </p:sp>
      <p:sp>
        <p:nvSpPr>
          <p:cNvPr id="10" name="Content Placeholder 5"/>
          <p:cNvSpPr>
            <a:spLocks noGrp="1"/>
          </p:cNvSpPr>
          <p:nvPr>
            <p:ph sz="quarter" idx="11"/>
          </p:nvPr>
        </p:nvSpPr>
        <p:spPr>
          <a:xfrm>
            <a:off x="2270760" y="1581150"/>
            <a:ext cx="4206240" cy="6096"/>
          </a:xfrm>
          <a:prstGeom prst="rect">
            <a:avLst/>
          </a:prstGeom>
          <a:solidFill>
            <a:srgbClr val="999999"/>
          </a:solidFill>
        </p:spPr>
        <p:txBody>
          <a:bodyPr>
            <a:noAutofit/>
          </a:bodyPr>
          <a:lstStyle>
            <a:lvl1pPr marL="0" indent="0">
              <a:buNone/>
              <a:defRPr sz="400"/>
            </a:lvl1pPr>
          </a:lstStyle>
          <a:p>
            <a:pPr lvl="0"/>
            <a:r>
              <a:rPr lang="en-US" smtClean="0"/>
              <a:t>Edit Master text styles</a:t>
            </a:r>
          </a:p>
        </p:txBody>
      </p:sp>
      <p:sp>
        <p:nvSpPr>
          <p:cNvPr id="13" name="Content Placeholder 5"/>
          <p:cNvSpPr>
            <a:spLocks noGrp="1"/>
          </p:cNvSpPr>
          <p:nvPr>
            <p:ph sz="quarter" idx="12"/>
          </p:nvPr>
        </p:nvSpPr>
        <p:spPr>
          <a:xfrm>
            <a:off x="2286000" y="3333750"/>
            <a:ext cx="4206240" cy="6096"/>
          </a:xfrm>
          <a:prstGeom prst="rect">
            <a:avLst/>
          </a:prstGeom>
          <a:solidFill>
            <a:srgbClr val="999999"/>
          </a:solidFill>
        </p:spPr>
        <p:txBody>
          <a:bodyPr>
            <a:noAutofit/>
          </a:bodyPr>
          <a:lstStyle>
            <a:lvl1pPr marL="0" indent="0">
              <a:buNone/>
              <a:defRPr sz="400"/>
            </a:lvl1pPr>
          </a:lstStyle>
          <a:p>
            <a:pPr lvl="0"/>
            <a:r>
              <a:rPr lang="en-US" smtClean="0"/>
              <a:t>Edit Master text styles</a:t>
            </a:r>
          </a:p>
        </p:txBody>
      </p:sp>
      <p:sp>
        <p:nvSpPr>
          <p:cNvPr id="6" name="Text Placeholder 6"/>
          <p:cNvSpPr>
            <a:spLocks noGrp="1"/>
          </p:cNvSpPr>
          <p:nvPr>
            <p:ph type="body" sz="quarter" idx="13" hasCustomPrompt="1"/>
          </p:nvPr>
        </p:nvSpPr>
        <p:spPr>
          <a:xfrm>
            <a:off x="2286000" y="3409950"/>
            <a:ext cx="2971800" cy="304800"/>
          </a:xfrm>
          <a:prstGeom prst="rect">
            <a:avLst/>
          </a:prstGeom>
        </p:spPr>
        <p:txBody>
          <a:bodyPr/>
          <a:lstStyle>
            <a:lvl1pPr marL="0" indent="0">
              <a:buNone/>
              <a:defRPr sz="1400">
                <a:solidFill>
                  <a:schemeClr val="tx1">
                    <a:lumMod val="85000"/>
                    <a:lumOff val="15000"/>
                  </a:schemeClr>
                </a:solidFill>
              </a:defRPr>
            </a:lvl1pPr>
            <a:lvl2pPr marL="457200" indent="0">
              <a:buNone/>
              <a:defRPr sz="1400">
                <a:solidFill>
                  <a:schemeClr val="tx1">
                    <a:lumMod val="85000"/>
                    <a:lumOff val="15000"/>
                  </a:schemeClr>
                </a:solidFill>
              </a:defRPr>
            </a:lvl2pPr>
            <a:lvl3pPr marL="914400" indent="0">
              <a:buNone/>
              <a:defRPr sz="1400">
                <a:solidFill>
                  <a:schemeClr val="tx1">
                    <a:lumMod val="85000"/>
                    <a:lumOff val="15000"/>
                  </a:schemeClr>
                </a:solidFill>
              </a:defRPr>
            </a:lvl3pPr>
            <a:lvl4pPr marL="1371600" indent="0">
              <a:buNone/>
              <a:defRPr sz="1400">
                <a:solidFill>
                  <a:schemeClr val="tx1">
                    <a:lumMod val="85000"/>
                    <a:lumOff val="15000"/>
                  </a:schemeClr>
                </a:solidFill>
              </a:defRPr>
            </a:lvl4pPr>
            <a:lvl5pPr marL="1828800" indent="0">
              <a:buNone/>
              <a:defRPr sz="1400">
                <a:solidFill>
                  <a:schemeClr val="tx1">
                    <a:lumMod val="85000"/>
                    <a:lumOff val="15000"/>
                  </a:schemeClr>
                </a:solidFill>
              </a:defRPr>
            </a:lvl5pPr>
          </a:lstStyle>
          <a:p>
            <a:pPr lvl="0"/>
            <a:r>
              <a:rPr lang="en-US" dirty="0" smtClean="0"/>
              <a:t>10/01/2016</a:t>
            </a:r>
            <a:endParaRPr lang="en-US" dirty="0"/>
          </a:p>
        </p:txBody>
      </p:sp>
    </p:spTree>
    <p:extLst>
      <p:ext uri="{BB962C8B-B14F-4D97-AF65-F5344CB8AC3E}">
        <p14:creationId xmlns:p14="http://schemas.microsoft.com/office/powerpoint/2010/main" val="120307393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Full Title with SubTitle No Torch">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286000" y="1276351"/>
            <a:ext cx="5943600" cy="1600199"/>
          </a:xfrm>
          <a:prstGeom prst="rect">
            <a:avLst/>
          </a:prstGeom>
        </p:spPr>
        <p:txBody>
          <a:bodyPr lIns="0" anchor="ctr" anchorCtr="0">
            <a:normAutofit/>
          </a:bodyPr>
          <a:lstStyle>
            <a:lvl1pPr algn="l">
              <a:defRPr sz="4000" b="1" baseline="0">
                <a:solidFill>
                  <a:srgbClr val="003366"/>
                </a:solidFill>
                <a:latin typeface="Source Sans Pro" pitchFamily="34" charset="0"/>
              </a:defRPr>
            </a:lvl1pPr>
          </a:lstStyle>
          <a:p>
            <a:r>
              <a:rPr lang="en-US" dirty="0" smtClean="0"/>
              <a:t>FULL TITLE</a:t>
            </a:r>
            <a:br>
              <a:rPr lang="en-US" dirty="0" smtClean="0"/>
            </a:br>
            <a:r>
              <a:rPr lang="en-US" dirty="0" smtClean="0"/>
              <a:t>OF PRESENTATION</a:t>
            </a:r>
            <a:br>
              <a:rPr lang="en-US" dirty="0" smtClean="0"/>
            </a:br>
            <a:r>
              <a:rPr lang="en-US" dirty="0" smtClean="0"/>
              <a:t>GOES HERE</a:t>
            </a:r>
            <a:endParaRPr lang="en-US" dirty="0"/>
          </a:p>
        </p:txBody>
      </p:sp>
      <p:sp>
        <p:nvSpPr>
          <p:cNvPr id="3" name="Subtitle 2"/>
          <p:cNvSpPr>
            <a:spLocks noGrp="1"/>
          </p:cNvSpPr>
          <p:nvPr>
            <p:ph type="subTitle" idx="1" hasCustomPrompt="1"/>
          </p:nvPr>
        </p:nvSpPr>
        <p:spPr>
          <a:xfrm>
            <a:off x="2286000" y="3028950"/>
            <a:ext cx="5943600" cy="762000"/>
          </a:xfrm>
          <a:prstGeom prst="rect">
            <a:avLst/>
          </a:prstGeom>
        </p:spPr>
        <p:txBody>
          <a:bodyPr lIns="0" anchor="ctr" anchorCtr="0">
            <a:noAutofit/>
          </a:bodyPr>
          <a:lstStyle>
            <a:lvl1pPr marL="0" indent="0" algn="l">
              <a:buNone/>
              <a:defRPr sz="2600" b="1" baseline="0">
                <a:solidFill>
                  <a:srgbClr val="006699"/>
                </a:solidFill>
                <a:latin typeface="Source Sans Pro"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SUBTITLE GOES HERE</a:t>
            </a:r>
            <a:br>
              <a:rPr lang="en-US" dirty="0" smtClean="0"/>
            </a:br>
            <a:r>
              <a:rPr lang="en-US" dirty="0" smtClean="0"/>
              <a:t>TWO LINE TEXT</a:t>
            </a:r>
            <a:endParaRPr lang="en-US" dirty="0"/>
          </a:p>
        </p:txBody>
      </p:sp>
      <p:sp>
        <p:nvSpPr>
          <p:cNvPr id="6" name="Content Placeholder 5"/>
          <p:cNvSpPr>
            <a:spLocks noGrp="1"/>
          </p:cNvSpPr>
          <p:nvPr>
            <p:ph sz="quarter" idx="11"/>
          </p:nvPr>
        </p:nvSpPr>
        <p:spPr>
          <a:xfrm>
            <a:off x="2270760" y="2946654"/>
            <a:ext cx="4206240" cy="6096"/>
          </a:xfrm>
          <a:prstGeom prst="rect">
            <a:avLst/>
          </a:prstGeom>
          <a:solidFill>
            <a:srgbClr val="999999"/>
          </a:solidFill>
        </p:spPr>
        <p:txBody>
          <a:bodyPr>
            <a:noAutofit/>
          </a:bodyPr>
          <a:lstStyle>
            <a:lvl1pPr marL="0" indent="0">
              <a:buNone/>
              <a:defRPr sz="400"/>
            </a:lvl1pPr>
          </a:lstStyle>
          <a:p>
            <a:pPr lvl="0"/>
            <a:r>
              <a:rPr lang="en-US" smtClean="0"/>
              <a:t>Edit Master text styles</a:t>
            </a:r>
          </a:p>
        </p:txBody>
      </p:sp>
      <p:sp>
        <p:nvSpPr>
          <p:cNvPr id="13" name="Content Placeholder 5"/>
          <p:cNvSpPr>
            <a:spLocks noGrp="1"/>
          </p:cNvSpPr>
          <p:nvPr>
            <p:ph sz="quarter" idx="12"/>
          </p:nvPr>
        </p:nvSpPr>
        <p:spPr>
          <a:xfrm>
            <a:off x="2286000" y="3861054"/>
            <a:ext cx="4206240" cy="6096"/>
          </a:xfrm>
          <a:prstGeom prst="rect">
            <a:avLst/>
          </a:prstGeom>
          <a:solidFill>
            <a:srgbClr val="999999"/>
          </a:solidFill>
        </p:spPr>
        <p:txBody>
          <a:bodyPr>
            <a:noAutofit/>
          </a:bodyPr>
          <a:lstStyle>
            <a:lvl1pPr marL="0" indent="0">
              <a:buNone/>
              <a:defRPr sz="400"/>
            </a:lvl1pPr>
          </a:lstStyle>
          <a:p>
            <a:pPr lvl="0"/>
            <a:r>
              <a:rPr lang="en-US" smtClean="0"/>
              <a:t>Edit Master text styles</a:t>
            </a:r>
          </a:p>
        </p:txBody>
      </p:sp>
      <p:sp>
        <p:nvSpPr>
          <p:cNvPr id="8" name="Text Placeholder 6"/>
          <p:cNvSpPr>
            <a:spLocks noGrp="1"/>
          </p:cNvSpPr>
          <p:nvPr>
            <p:ph type="body" sz="quarter" idx="13" hasCustomPrompt="1"/>
          </p:nvPr>
        </p:nvSpPr>
        <p:spPr>
          <a:xfrm>
            <a:off x="2286000" y="3867150"/>
            <a:ext cx="2971800" cy="304800"/>
          </a:xfrm>
          <a:prstGeom prst="rect">
            <a:avLst/>
          </a:prstGeom>
        </p:spPr>
        <p:txBody>
          <a:bodyPr/>
          <a:lstStyle>
            <a:lvl1pPr marL="0" indent="0">
              <a:buNone/>
              <a:defRPr sz="1400">
                <a:solidFill>
                  <a:schemeClr val="tx1">
                    <a:lumMod val="85000"/>
                    <a:lumOff val="15000"/>
                  </a:schemeClr>
                </a:solidFill>
              </a:defRPr>
            </a:lvl1pPr>
            <a:lvl2pPr marL="457200" indent="0">
              <a:buNone/>
              <a:defRPr sz="1400">
                <a:solidFill>
                  <a:schemeClr val="tx1">
                    <a:lumMod val="85000"/>
                    <a:lumOff val="15000"/>
                  </a:schemeClr>
                </a:solidFill>
              </a:defRPr>
            </a:lvl2pPr>
            <a:lvl3pPr marL="914400" indent="0">
              <a:buNone/>
              <a:defRPr sz="1400">
                <a:solidFill>
                  <a:schemeClr val="tx1">
                    <a:lumMod val="85000"/>
                    <a:lumOff val="15000"/>
                  </a:schemeClr>
                </a:solidFill>
              </a:defRPr>
            </a:lvl3pPr>
            <a:lvl4pPr marL="1371600" indent="0">
              <a:buNone/>
              <a:defRPr sz="1400">
                <a:solidFill>
                  <a:schemeClr val="tx1">
                    <a:lumMod val="85000"/>
                    <a:lumOff val="15000"/>
                  </a:schemeClr>
                </a:solidFill>
              </a:defRPr>
            </a:lvl4pPr>
            <a:lvl5pPr marL="1828800" indent="0">
              <a:buNone/>
              <a:defRPr sz="1400">
                <a:solidFill>
                  <a:schemeClr val="tx1">
                    <a:lumMod val="85000"/>
                    <a:lumOff val="15000"/>
                  </a:schemeClr>
                </a:solidFill>
              </a:defRPr>
            </a:lvl5pPr>
          </a:lstStyle>
          <a:p>
            <a:pPr lvl="0"/>
            <a:r>
              <a:rPr lang="en-US" dirty="0" smtClean="0"/>
              <a:t>10/01/2016</a:t>
            </a:r>
            <a:endParaRPr lang="en-US" dirty="0"/>
          </a:p>
        </p:txBody>
      </p:sp>
    </p:spTree>
    <p:extLst>
      <p:ext uri="{BB962C8B-B14F-4D97-AF65-F5344CB8AC3E}">
        <p14:creationId xmlns:p14="http://schemas.microsoft.com/office/powerpoint/2010/main" val="72868914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Content - Blue and Gra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smtClean="0"/>
              <a:t>TITLE CAN HAVE</a:t>
            </a:r>
            <a:br>
              <a:rPr lang="en-US" dirty="0" smtClean="0"/>
            </a:br>
            <a:r>
              <a:rPr lang="en-US" dirty="0" smtClean="0"/>
              <a:t>TWO LINES OF TEXT</a:t>
            </a:r>
            <a:endParaRPr lang="en-US" dirty="0"/>
          </a:p>
        </p:txBody>
      </p:sp>
      <p:sp>
        <p:nvSpPr>
          <p:cNvPr id="3" name="Content Placeholder 2"/>
          <p:cNvSpPr>
            <a:spLocks noGrp="1"/>
          </p:cNvSpPr>
          <p:nvPr>
            <p:ph idx="1"/>
          </p:nvPr>
        </p:nvSpPr>
        <p:spPr/>
        <p:txBody>
          <a:bodyPr/>
          <a:lstStyle>
            <a:lvl1pPr>
              <a:lnSpc>
                <a:spcPct val="120000"/>
              </a:lnSpc>
              <a:spcBef>
                <a:spcPts val="800"/>
              </a:spcBef>
              <a:defRPr b="0">
                <a:solidFill>
                  <a:schemeClr val="tx1">
                    <a:lumMod val="75000"/>
                    <a:lumOff val="25000"/>
                  </a:schemeClr>
                </a:solidFill>
                <a:latin typeface="Source Sans Pro Semibold" pitchFamily="34" charset="0"/>
              </a:defRPr>
            </a:lvl1pPr>
            <a:lvl2pPr>
              <a:lnSpc>
                <a:spcPct val="120000"/>
              </a:lnSpc>
              <a:spcBef>
                <a:spcPts val="800"/>
              </a:spcBef>
              <a:defRPr>
                <a:solidFill>
                  <a:schemeClr val="tx1">
                    <a:lumMod val="75000"/>
                    <a:lumOff val="25000"/>
                  </a:schemeClr>
                </a:solidFill>
                <a:latin typeface="Source Sans Pro Semibold" pitchFamily="34" charset="0"/>
              </a:defRPr>
            </a:lvl2pPr>
            <a:lvl3pPr>
              <a:lnSpc>
                <a:spcPct val="120000"/>
              </a:lnSpc>
              <a:spcBef>
                <a:spcPts val="800"/>
              </a:spcBef>
              <a:defRPr>
                <a:solidFill>
                  <a:schemeClr val="tx1">
                    <a:lumMod val="75000"/>
                    <a:lumOff val="25000"/>
                  </a:schemeClr>
                </a:solidFill>
                <a:latin typeface="Source Sans Pro Semibold" pitchFamily="34" charset="0"/>
              </a:defRPr>
            </a:lvl3pPr>
            <a:lvl4pPr>
              <a:lnSpc>
                <a:spcPct val="120000"/>
              </a:lnSpc>
              <a:spcBef>
                <a:spcPts val="800"/>
              </a:spcBef>
              <a:defRPr>
                <a:solidFill>
                  <a:schemeClr val="tx1">
                    <a:lumMod val="75000"/>
                    <a:lumOff val="25000"/>
                  </a:schemeClr>
                </a:solidFill>
                <a:latin typeface="Source Sans Pro Semibold" pitchFamily="34" charset="0"/>
              </a:defRPr>
            </a:lvl4pPr>
            <a:lvl5pPr>
              <a:lnSpc>
                <a:spcPct val="120000"/>
              </a:lnSpc>
              <a:spcBef>
                <a:spcPts val="800"/>
              </a:spcBef>
              <a:defRPr>
                <a:solidFill>
                  <a:schemeClr val="tx1">
                    <a:lumMod val="75000"/>
                    <a:lumOff val="25000"/>
                  </a:schemeClr>
                </a:solidFill>
                <a:latin typeface="Source Sans Pro Semibold"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Slide Number Placeholder 5"/>
          <p:cNvSpPr>
            <a:spLocks noGrp="1"/>
          </p:cNvSpPr>
          <p:nvPr>
            <p:ph type="sldNum" sz="quarter" idx="4"/>
          </p:nvPr>
        </p:nvSpPr>
        <p:spPr>
          <a:xfrm>
            <a:off x="6553200" y="4857750"/>
            <a:ext cx="2133600" cy="184150"/>
          </a:xfrm>
          <a:prstGeom prst="rect">
            <a:avLst/>
          </a:prstGeom>
        </p:spPr>
        <p:txBody>
          <a:bodyPr vert="horz" lIns="0" tIns="0" rIns="0" bIns="0" rtlCol="0" anchor="b" anchorCtr="0"/>
          <a:lstStyle>
            <a:lvl1pPr algn="r">
              <a:defRPr sz="1100">
                <a:solidFill>
                  <a:schemeClr val="tx1">
                    <a:lumMod val="75000"/>
                    <a:lumOff val="25000"/>
                  </a:schemeClr>
                </a:solidFill>
                <a:latin typeface="Source Sans Pro" pitchFamily="34" charset="0"/>
              </a:defRPr>
            </a:lvl1pPr>
          </a:lstStyle>
          <a:p>
            <a:fld id="{24C9DA1E-468E-46AD-91A4-D305899C73D2}" type="slidenum">
              <a:rPr lang="en-US" smtClean="0"/>
              <a:pPr/>
              <a:t>‹#›</a:t>
            </a:fld>
            <a:endParaRPr lang="en-US"/>
          </a:p>
        </p:txBody>
      </p:sp>
      <p:sp>
        <p:nvSpPr>
          <p:cNvPr id="12" name="Footer Placeholder 4"/>
          <p:cNvSpPr>
            <a:spLocks noGrp="1"/>
          </p:cNvSpPr>
          <p:nvPr>
            <p:ph type="ftr" sz="quarter" idx="3"/>
          </p:nvPr>
        </p:nvSpPr>
        <p:spPr>
          <a:xfrm>
            <a:off x="457200" y="4857750"/>
            <a:ext cx="6096000" cy="182108"/>
          </a:xfrm>
          <a:prstGeom prst="rect">
            <a:avLst/>
          </a:prstGeom>
        </p:spPr>
        <p:txBody>
          <a:bodyPr vert="horz" wrap="none" lIns="0" tIns="0" rIns="0" bIns="0" rtlCol="0" anchor="ctr"/>
          <a:lstStyle>
            <a:lvl1pPr algn="l">
              <a:defRPr sz="1000">
                <a:solidFill>
                  <a:schemeClr val="tx1">
                    <a:lumMod val="75000"/>
                    <a:lumOff val="25000"/>
                  </a:schemeClr>
                </a:solidFill>
                <a:latin typeface="Source Sans Pro" pitchFamily="34" charset="0"/>
              </a:defRPr>
            </a:lvl1pPr>
          </a:lstStyle>
          <a:p>
            <a:r>
              <a:rPr lang="en-US" smtClean="0"/>
              <a:t>FOOTER GOES HERE</a:t>
            </a:r>
            <a:endParaRPr lang="en-US" dirty="0"/>
          </a:p>
        </p:txBody>
      </p:sp>
    </p:spTree>
    <p:extLst>
      <p:ext uri="{BB962C8B-B14F-4D97-AF65-F5344CB8AC3E}">
        <p14:creationId xmlns:p14="http://schemas.microsoft.com/office/powerpoint/2010/main" val="323851797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Content - Blu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smtClean="0"/>
              <a:t>TITLE OF SLIDE</a:t>
            </a:r>
            <a:endParaRPr lang="en-US" dirty="0"/>
          </a:p>
        </p:txBody>
      </p:sp>
      <p:sp>
        <p:nvSpPr>
          <p:cNvPr id="3" name="Content Placeholder 2"/>
          <p:cNvSpPr>
            <a:spLocks noGrp="1"/>
          </p:cNvSpPr>
          <p:nvPr>
            <p:ph idx="1"/>
          </p:nvPr>
        </p:nvSpPr>
        <p:spPr/>
        <p:txBody>
          <a:bodyPr/>
          <a:lstStyle>
            <a:lvl1pPr>
              <a:lnSpc>
                <a:spcPct val="120000"/>
              </a:lnSpc>
              <a:spcBef>
                <a:spcPts val="600"/>
              </a:spcBef>
              <a:defRPr/>
            </a:lvl1pPr>
            <a:lvl2pPr>
              <a:lnSpc>
                <a:spcPct val="120000"/>
              </a:lnSpc>
              <a:spcBef>
                <a:spcPts val="600"/>
              </a:spcBef>
              <a:defRPr>
                <a:solidFill>
                  <a:srgbClr val="003366"/>
                </a:solidFill>
                <a:latin typeface="Source Sans Pro Semibold" pitchFamily="34" charset="0"/>
              </a:defRPr>
            </a:lvl2pPr>
            <a:lvl3pPr>
              <a:lnSpc>
                <a:spcPct val="120000"/>
              </a:lnSpc>
              <a:spcBef>
                <a:spcPts val="600"/>
              </a:spcBef>
              <a:defRPr>
                <a:solidFill>
                  <a:srgbClr val="003366"/>
                </a:solidFill>
                <a:latin typeface="Source Sans Pro Semibold" pitchFamily="34" charset="0"/>
              </a:defRPr>
            </a:lvl3pPr>
            <a:lvl4pPr>
              <a:lnSpc>
                <a:spcPct val="120000"/>
              </a:lnSpc>
              <a:spcBef>
                <a:spcPts val="600"/>
              </a:spcBef>
              <a:defRPr>
                <a:solidFill>
                  <a:srgbClr val="003366"/>
                </a:solidFill>
                <a:latin typeface="Source Sans Pro Semibold" pitchFamily="34" charset="0"/>
              </a:defRPr>
            </a:lvl4pPr>
            <a:lvl5pPr>
              <a:lnSpc>
                <a:spcPct val="120000"/>
              </a:lnSpc>
              <a:spcBef>
                <a:spcPts val="600"/>
              </a:spcBef>
              <a:defRPr>
                <a:solidFill>
                  <a:srgbClr val="003366"/>
                </a:solidFill>
                <a:latin typeface="Source Sans Pro Semibold"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5"/>
          <p:cNvSpPr>
            <a:spLocks noGrp="1"/>
          </p:cNvSpPr>
          <p:nvPr>
            <p:ph type="sldNum" sz="quarter" idx="4"/>
          </p:nvPr>
        </p:nvSpPr>
        <p:spPr>
          <a:xfrm>
            <a:off x="6553200" y="4857750"/>
            <a:ext cx="2133600" cy="184150"/>
          </a:xfrm>
          <a:prstGeom prst="rect">
            <a:avLst/>
          </a:prstGeom>
        </p:spPr>
        <p:txBody>
          <a:bodyPr vert="horz" lIns="0" tIns="0" rIns="0" bIns="0" rtlCol="0" anchor="b" anchorCtr="0"/>
          <a:lstStyle>
            <a:lvl1pPr algn="r">
              <a:defRPr sz="1100">
                <a:solidFill>
                  <a:schemeClr val="tx1">
                    <a:lumMod val="75000"/>
                    <a:lumOff val="25000"/>
                  </a:schemeClr>
                </a:solidFill>
                <a:latin typeface="Source Sans Pro" pitchFamily="34" charset="0"/>
              </a:defRPr>
            </a:lvl1pPr>
          </a:lstStyle>
          <a:p>
            <a:fld id="{24C9DA1E-468E-46AD-91A4-D305899C73D2}" type="slidenum">
              <a:rPr lang="en-US" smtClean="0"/>
              <a:pPr/>
              <a:t>‹#›</a:t>
            </a:fld>
            <a:endParaRPr lang="en-US"/>
          </a:p>
        </p:txBody>
      </p:sp>
      <p:sp>
        <p:nvSpPr>
          <p:cNvPr id="8" name="Footer Placeholder 4"/>
          <p:cNvSpPr>
            <a:spLocks noGrp="1"/>
          </p:cNvSpPr>
          <p:nvPr>
            <p:ph type="ftr" sz="quarter" idx="3"/>
          </p:nvPr>
        </p:nvSpPr>
        <p:spPr>
          <a:xfrm>
            <a:off x="457200" y="4857750"/>
            <a:ext cx="6096000" cy="182108"/>
          </a:xfrm>
          <a:prstGeom prst="rect">
            <a:avLst/>
          </a:prstGeom>
        </p:spPr>
        <p:txBody>
          <a:bodyPr vert="horz" wrap="none" lIns="0" tIns="0" rIns="0" bIns="0" rtlCol="0" anchor="ctr"/>
          <a:lstStyle>
            <a:lvl1pPr algn="l">
              <a:defRPr sz="1000">
                <a:solidFill>
                  <a:schemeClr val="tx1">
                    <a:lumMod val="75000"/>
                    <a:lumOff val="25000"/>
                  </a:schemeClr>
                </a:solidFill>
                <a:latin typeface="Source Sans Pro" pitchFamily="34" charset="0"/>
              </a:defRPr>
            </a:lvl1pPr>
          </a:lstStyle>
          <a:p>
            <a:r>
              <a:rPr lang="en-US" smtClean="0"/>
              <a:t>FOOTER GOES HERE</a:t>
            </a:r>
            <a:endParaRPr lang="en-US" dirty="0"/>
          </a:p>
        </p:txBody>
      </p:sp>
    </p:spTree>
    <p:extLst>
      <p:ext uri="{BB962C8B-B14F-4D97-AF65-F5344CB8AC3E}">
        <p14:creationId xmlns:p14="http://schemas.microsoft.com/office/powerpoint/2010/main" val="327443116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Sub-Head with Torch">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7200" y="361951"/>
            <a:ext cx="6781800" cy="762000"/>
          </a:xfrm>
        </p:spPr>
        <p:txBody>
          <a:bodyPr/>
          <a:lstStyle/>
          <a:p>
            <a:r>
              <a:rPr lang="en-US" dirty="0" smtClean="0"/>
              <a:t>TITLE OF SLIDE</a:t>
            </a:r>
            <a:endParaRPr lang="en-US" dirty="0"/>
          </a:p>
        </p:txBody>
      </p:sp>
      <p:sp>
        <p:nvSpPr>
          <p:cNvPr id="3" name="Subtitle 2"/>
          <p:cNvSpPr>
            <a:spLocks noGrp="1"/>
          </p:cNvSpPr>
          <p:nvPr>
            <p:ph type="subTitle" idx="1" hasCustomPrompt="1"/>
          </p:nvPr>
        </p:nvSpPr>
        <p:spPr>
          <a:xfrm>
            <a:off x="685800" y="1809750"/>
            <a:ext cx="7924800" cy="1066800"/>
          </a:xfrm>
        </p:spPr>
        <p:txBody>
          <a:bodyPr>
            <a:noAutofit/>
          </a:bodyPr>
          <a:lstStyle>
            <a:lvl1pPr marL="0" indent="0" algn="l">
              <a:buNone/>
              <a:defRPr sz="2000" b="0" baseline="0">
                <a:solidFill>
                  <a:schemeClr val="tx1">
                    <a:lumMod val="75000"/>
                    <a:lumOff val="25000"/>
                  </a:schemeClr>
                </a:solidFill>
                <a:latin typeface="Source Sans Pro"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Tell us the facts in plain language. Short and sweet is the key. Do not add too much content – talk to your audience not the presentation. Your audience will thank you.</a:t>
            </a:r>
            <a:endParaRPr lang="en-US" dirty="0"/>
          </a:p>
        </p:txBody>
      </p:sp>
      <p:pic>
        <p:nvPicPr>
          <p:cNvPr id="7" name="Picture 6" descr="Liberty Flame Lg We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1353297"/>
            <a:ext cx="190500" cy="314877"/>
          </a:xfrm>
          <a:prstGeom prst="rect">
            <a:avLst/>
          </a:prstGeom>
        </p:spPr>
      </p:pic>
      <p:sp>
        <p:nvSpPr>
          <p:cNvPr id="9" name="Text Placeholder 22"/>
          <p:cNvSpPr>
            <a:spLocks noGrp="1"/>
          </p:cNvSpPr>
          <p:nvPr>
            <p:ph type="body" sz="quarter" idx="14" hasCustomPrompt="1"/>
          </p:nvPr>
        </p:nvSpPr>
        <p:spPr>
          <a:xfrm>
            <a:off x="685800" y="1352550"/>
            <a:ext cx="7924800" cy="315912"/>
          </a:xfrm>
          <a:solidFill>
            <a:srgbClr val="006699"/>
          </a:solidFill>
        </p:spPr>
        <p:txBody>
          <a:bodyPr lIns="91440" rIns="0" anchor="ctr" anchorCtr="0"/>
          <a:lstStyle>
            <a:lvl1pPr>
              <a:defRPr b="1">
                <a:solidFill>
                  <a:schemeClr val="bg1"/>
                </a:solidFill>
              </a:defRPr>
            </a:lvl1pPr>
          </a:lstStyle>
          <a:p>
            <a:pPr lvl="0"/>
            <a:r>
              <a:rPr lang="en-US" dirty="0" smtClean="0"/>
              <a:t>LONG HEADER TEXT</a:t>
            </a:r>
            <a:endParaRPr lang="en-US" dirty="0"/>
          </a:p>
        </p:txBody>
      </p:sp>
      <p:sp>
        <p:nvSpPr>
          <p:cNvPr id="8" name="Slide Number Placeholder 5"/>
          <p:cNvSpPr>
            <a:spLocks noGrp="1"/>
          </p:cNvSpPr>
          <p:nvPr>
            <p:ph type="sldNum" sz="quarter" idx="4"/>
          </p:nvPr>
        </p:nvSpPr>
        <p:spPr>
          <a:xfrm>
            <a:off x="6553200" y="4857750"/>
            <a:ext cx="2133600" cy="184150"/>
          </a:xfrm>
          <a:prstGeom prst="rect">
            <a:avLst/>
          </a:prstGeom>
        </p:spPr>
        <p:txBody>
          <a:bodyPr vert="horz" lIns="0" tIns="0" rIns="0" bIns="0" rtlCol="0" anchor="b" anchorCtr="0"/>
          <a:lstStyle>
            <a:lvl1pPr algn="r">
              <a:defRPr sz="1100">
                <a:solidFill>
                  <a:schemeClr val="tx1">
                    <a:lumMod val="75000"/>
                    <a:lumOff val="25000"/>
                  </a:schemeClr>
                </a:solidFill>
                <a:latin typeface="Source Sans Pro" pitchFamily="34" charset="0"/>
              </a:defRPr>
            </a:lvl1pPr>
          </a:lstStyle>
          <a:p>
            <a:fld id="{24C9DA1E-468E-46AD-91A4-D305899C73D2}" type="slidenum">
              <a:rPr lang="en-US" smtClean="0"/>
              <a:pPr/>
              <a:t>‹#›</a:t>
            </a:fld>
            <a:endParaRPr lang="en-US"/>
          </a:p>
        </p:txBody>
      </p:sp>
      <p:sp>
        <p:nvSpPr>
          <p:cNvPr id="10" name="Footer Placeholder 4"/>
          <p:cNvSpPr>
            <a:spLocks noGrp="1"/>
          </p:cNvSpPr>
          <p:nvPr>
            <p:ph type="ftr" sz="quarter" idx="3"/>
          </p:nvPr>
        </p:nvSpPr>
        <p:spPr>
          <a:xfrm>
            <a:off x="457200" y="4857750"/>
            <a:ext cx="6096000" cy="182108"/>
          </a:xfrm>
          <a:prstGeom prst="rect">
            <a:avLst/>
          </a:prstGeom>
        </p:spPr>
        <p:txBody>
          <a:bodyPr vert="horz" wrap="none" lIns="0" tIns="0" rIns="0" bIns="0" rtlCol="0" anchor="ctr"/>
          <a:lstStyle>
            <a:lvl1pPr algn="l">
              <a:defRPr sz="1000">
                <a:solidFill>
                  <a:schemeClr val="tx1">
                    <a:lumMod val="75000"/>
                    <a:lumOff val="25000"/>
                  </a:schemeClr>
                </a:solidFill>
                <a:latin typeface="Source Sans Pro" pitchFamily="34" charset="0"/>
              </a:defRPr>
            </a:lvl1pPr>
          </a:lstStyle>
          <a:p>
            <a:r>
              <a:rPr lang="en-US" smtClean="0"/>
              <a:t>FOOTER GOES HERE</a:t>
            </a:r>
            <a:endParaRPr lang="en-US"/>
          </a:p>
        </p:txBody>
      </p:sp>
    </p:spTree>
    <p:extLst>
      <p:ext uri="{BB962C8B-B14F-4D97-AF65-F5344CB8AC3E}">
        <p14:creationId xmlns:p14="http://schemas.microsoft.com/office/powerpoint/2010/main" val="215180209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Sub-Head with Torch">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7200" y="361951"/>
            <a:ext cx="6781800" cy="762000"/>
          </a:xfrm>
        </p:spPr>
        <p:txBody>
          <a:bodyPr/>
          <a:lstStyle/>
          <a:p>
            <a:r>
              <a:rPr lang="en-US" dirty="0" smtClean="0"/>
              <a:t>TITLE OF SLIDE</a:t>
            </a:r>
            <a:endParaRPr lang="en-US" dirty="0"/>
          </a:p>
        </p:txBody>
      </p:sp>
      <p:sp>
        <p:nvSpPr>
          <p:cNvPr id="3" name="Subtitle 2"/>
          <p:cNvSpPr>
            <a:spLocks noGrp="1"/>
          </p:cNvSpPr>
          <p:nvPr>
            <p:ph type="subTitle" idx="1" hasCustomPrompt="1"/>
          </p:nvPr>
        </p:nvSpPr>
        <p:spPr>
          <a:xfrm>
            <a:off x="685800" y="1809750"/>
            <a:ext cx="7620000" cy="1066800"/>
          </a:xfrm>
        </p:spPr>
        <p:txBody>
          <a:bodyPr>
            <a:noAutofit/>
          </a:bodyPr>
          <a:lstStyle>
            <a:lvl1pPr marL="0" indent="0" algn="l">
              <a:buNone/>
              <a:defRPr sz="2000" b="0" baseline="0">
                <a:solidFill>
                  <a:schemeClr val="tx1">
                    <a:lumMod val="75000"/>
                    <a:lumOff val="25000"/>
                  </a:schemeClr>
                </a:solidFill>
                <a:latin typeface="Source Sans Pro"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Tell us the facts in plain language. Short and sweet is the key. Do not add too much content – talk to your audience not the presentation. Your audience will thank you.</a:t>
            </a:r>
            <a:endParaRPr lang="en-US" dirty="0"/>
          </a:p>
        </p:txBody>
      </p:sp>
      <p:pic>
        <p:nvPicPr>
          <p:cNvPr id="7" name="Picture 6" descr="Liberty Flame Lg We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1353297"/>
            <a:ext cx="190500" cy="314877"/>
          </a:xfrm>
          <a:prstGeom prst="rect">
            <a:avLst/>
          </a:prstGeom>
        </p:spPr>
      </p:pic>
      <p:sp>
        <p:nvSpPr>
          <p:cNvPr id="9" name="Text Placeholder 22"/>
          <p:cNvSpPr>
            <a:spLocks noGrp="1"/>
          </p:cNvSpPr>
          <p:nvPr>
            <p:ph type="body" sz="quarter" idx="14" hasCustomPrompt="1"/>
          </p:nvPr>
        </p:nvSpPr>
        <p:spPr>
          <a:xfrm>
            <a:off x="685800" y="1352550"/>
            <a:ext cx="7924800" cy="315912"/>
          </a:xfrm>
          <a:solidFill>
            <a:srgbClr val="006699"/>
          </a:solidFill>
        </p:spPr>
        <p:txBody>
          <a:bodyPr wrap="none" lIns="91440" rIns="0" anchor="ctr" anchorCtr="0"/>
          <a:lstStyle>
            <a:lvl1pPr>
              <a:defRPr b="1">
                <a:solidFill>
                  <a:schemeClr val="bg1"/>
                </a:solidFill>
              </a:defRPr>
            </a:lvl1pPr>
          </a:lstStyle>
          <a:p>
            <a:pPr lvl="0"/>
            <a:r>
              <a:rPr lang="en-US" dirty="0" smtClean="0"/>
              <a:t>LONG HEADER TEXT</a:t>
            </a:r>
            <a:endParaRPr lang="en-US" dirty="0"/>
          </a:p>
        </p:txBody>
      </p:sp>
      <p:pic>
        <p:nvPicPr>
          <p:cNvPr id="11" name="Picture 10" descr="Liberty Flame Lg We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3105897"/>
            <a:ext cx="190500" cy="314877"/>
          </a:xfrm>
          <a:prstGeom prst="rect">
            <a:avLst/>
          </a:prstGeom>
        </p:spPr>
      </p:pic>
      <p:sp>
        <p:nvSpPr>
          <p:cNvPr id="12" name="Text Placeholder 22"/>
          <p:cNvSpPr>
            <a:spLocks noGrp="1"/>
          </p:cNvSpPr>
          <p:nvPr>
            <p:ph type="body" sz="quarter" idx="15" hasCustomPrompt="1"/>
          </p:nvPr>
        </p:nvSpPr>
        <p:spPr>
          <a:xfrm>
            <a:off x="685800" y="3105150"/>
            <a:ext cx="7924800" cy="315912"/>
          </a:xfrm>
          <a:solidFill>
            <a:srgbClr val="006699"/>
          </a:solidFill>
        </p:spPr>
        <p:txBody>
          <a:bodyPr wrap="none" lIns="91440" rIns="0" anchor="ctr" anchorCtr="0"/>
          <a:lstStyle>
            <a:lvl1pPr>
              <a:defRPr b="1">
                <a:solidFill>
                  <a:schemeClr val="bg1"/>
                </a:solidFill>
              </a:defRPr>
            </a:lvl1pPr>
          </a:lstStyle>
          <a:p>
            <a:pPr lvl="0"/>
            <a:r>
              <a:rPr lang="en-US" dirty="0" smtClean="0"/>
              <a:t>LONG HEADER TEXT</a:t>
            </a:r>
            <a:endParaRPr lang="en-US" dirty="0"/>
          </a:p>
        </p:txBody>
      </p:sp>
      <p:sp>
        <p:nvSpPr>
          <p:cNvPr id="13" name="Text Placeholder 12"/>
          <p:cNvSpPr>
            <a:spLocks noGrp="1"/>
          </p:cNvSpPr>
          <p:nvPr>
            <p:ph type="body" sz="quarter" idx="16" hasCustomPrompt="1"/>
          </p:nvPr>
        </p:nvSpPr>
        <p:spPr>
          <a:xfrm>
            <a:off x="685800" y="3562350"/>
            <a:ext cx="7620000" cy="1066800"/>
          </a:xfrm>
        </p:spPr>
        <p:txBody>
          <a:bodyPr>
            <a:noAutofit/>
          </a:bodyPr>
          <a:lstStyle>
            <a:lvl1pPr>
              <a:defRPr sz="2000" b="0" baseline="0">
                <a:solidFill>
                  <a:schemeClr val="tx1">
                    <a:lumMod val="75000"/>
                    <a:lumOff val="25000"/>
                  </a:schemeClr>
                </a:solidFill>
              </a:defRPr>
            </a:lvl1pPr>
            <a:lvl5pPr>
              <a:defRPr/>
            </a:lvl5pPr>
          </a:lstStyle>
          <a:p>
            <a:r>
              <a:rPr lang="en-US" dirty="0" smtClean="0"/>
              <a:t>Tell us the facts in plain language. Short and sweet is the key. Do not add too much content – talk to your audience not the presentation. Your audience will thank you.</a:t>
            </a:r>
            <a:endParaRPr lang="en-US" dirty="0"/>
          </a:p>
        </p:txBody>
      </p:sp>
      <p:sp>
        <p:nvSpPr>
          <p:cNvPr id="14" name="Slide Number Placeholder 5"/>
          <p:cNvSpPr>
            <a:spLocks noGrp="1"/>
          </p:cNvSpPr>
          <p:nvPr>
            <p:ph type="sldNum" sz="quarter" idx="4"/>
          </p:nvPr>
        </p:nvSpPr>
        <p:spPr>
          <a:xfrm>
            <a:off x="6553200" y="4857750"/>
            <a:ext cx="2133600" cy="184150"/>
          </a:xfrm>
          <a:prstGeom prst="rect">
            <a:avLst/>
          </a:prstGeom>
        </p:spPr>
        <p:txBody>
          <a:bodyPr vert="horz" lIns="0" tIns="0" rIns="0" bIns="0" rtlCol="0" anchor="b" anchorCtr="0"/>
          <a:lstStyle>
            <a:lvl1pPr algn="r">
              <a:defRPr sz="1100">
                <a:solidFill>
                  <a:schemeClr val="tx1">
                    <a:lumMod val="75000"/>
                    <a:lumOff val="25000"/>
                  </a:schemeClr>
                </a:solidFill>
                <a:latin typeface="Source Sans Pro" pitchFamily="34" charset="0"/>
              </a:defRPr>
            </a:lvl1pPr>
          </a:lstStyle>
          <a:p>
            <a:fld id="{24C9DA1E-468E-46AD-91A4-D305899C73D2}" type="slidenum">
              <a:rPr lang="en-US" smtClean="0"/>
              <a:pPr/>
              <a:t>‹#›</a:t>
            </a:fld>
            <a:endParaRPr lang="en-US"/>
          </a:p>
        </p:txBody>
      </p:sp>
      <p:sp>
        <p:nvSpPr>
          <p:cNvPr id="15" name="Footer Placeholder 4"/>
          <p:cNvSpPr>
            <a:spLocks noGrp="1"/>
          </p:cNvSpPr>
          <p:nvPr>
            <p:ph type="ftr" sz="quarter" idx="3"/>
          </p:nvPr>
        </p:nvSpPr>
        <p:spPr>
          <a:xfrm>
            <a:off x="457200" y="4857750"/>
            <a:ext cx="6096000" cy="182108"/>
          </a:xfrm>
          <a:prstGeom prst="rect">
            <a:avLst/>
          </a:prstGeom>
        </p:spPr>
        <p:txBody>
          <a:bodyPr vert="horz" wrap="none" lIns="0" tIns="0" rIns="0" bIns="0" rtlCol="0" anchor="ctr"/>
          <a:lstStyle>
            <a:lvl1pPr algn="l">
              <a:defRPr sz="1000">
                <a:solidFill>
                  <a:schemeClr val="tx1">
                    <a:lumMod val="75000"/>
                    <a:lumOff val="25000"/>
                  </a:schemeClr>
                </a:solidFill>
                <a:latin typeface="Source Sans Pro" pitchFamily="34" charset="0"/>
              </a:defRPr>
            </a:lvl1pPr>
          </a:lstStyle>
          <a:p>
            <a:r>
              <a:rPr lang="en-US" smtClean="0"/>
              <a:t>FOOTER GOES HERE</a:t>
            </a:r>
            <a:endParaRPr lang="en-US"/>
          </a:p>
        </p:txBody>
      </p:sp>
    </p:spTree>
    <p:extLst>
      <p:ext uri="{BB962C8B-B14F-4D97-AF65-F5344CB8AC3E}">
        <p14:creationId xmlns:p14="http://schemas.microsoft.com/office/powerpoint/2010/main" val="212266252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57200" y="361951"/>
            <a:ext cx="6781800" cy="762000"/>
          </a:xfrm>
        </p:spPr>
        <p:txBody>
          <a:bodyPr/>
          <a:lstStyle/>
          <a:p>
            <a:r>
              <a:rPr lang="en-US" dirty="0" smtClean="0"/>
              <a:t>TITLE OF SLIDE</a:t>
            </a:r>
            <a:endParaRPr lang="en-US" dirty="0"/>
          </a:p>
        </p:txBody>
      </p:sp>
      <p:sp>
        <p:nvSpPr>
          <p:cNvPr id="3" name="Subtitle 2"/>
          <p:cNvSpPr>
            <a:spLocks noGrp="1"/>
          </p:cNvSpPr>
          <p:nvPr>
            <p:ph type="subTitle" idx="1" hasCustomPrompt="1"/>
          </p:nvPr>
        </p:nvSpPr>
        <p:spPr>
          <a:xfrm>
            <a:off x="457200" y="1962150"/>
            <a:ext cx="8077200" cy="1066800"/>
          </a:xfrm>
        </p:spPr>
        <p:txBody>
          <a:bodyPr>
            <a:noAutofit/>
          </a:bodyPr>
          <a:lstStyle>
            <a:lvl1pPr marL="0" indent="0" algn="l">
              <a:buNone/>
              <a:defRPr sz="2000" b="0" baseline="0">
                <a:solidFill>
                  <a:schemeClr val="tx1">
                    <a:lumMod val="75000"/>
                    <a:lumOff val="25000"/>
                  </a:schemeClr>
                </a:solidFill>
                <a:latin typeface="Source Sans Pro"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Tell us the facts in plain language. Short and sweet is the key. Do not add too much content – talk to your audience not the presentation. Your audience will thank you.</a:t>
            </a:r>
            <a:endParaRPr lang="en-US" dirty="0"/>
          </a:p>
        </p:txBody>
      </p:sp>
      <p:sp>
        <p:nvSpPr>
          <p:cNvPr id="8" name="Text Placeholder 7"/>
          <p:cNvSpPr>
            <a:spLocks noGrp="1"/>
          </p:cNvSpPr>
          <p:nvPr>
            <p:ph type="body" sz="quarter" idx="13" hasCustomPrompt="1"/>
          </p:nvPr>
        </p:nvSpPr>
        <p:spPr>
          <a:xfrm>
            <a:off x="457200" y="1428750"/>
            <a:ext cx="8077200" cy="381000"/>
          </a:xfrm>
        </p:spPr>
        <p:txBody>
          <a:bodyPr>
            <a:noAutofit/>
          </a:bodyPr>
          <a:lstStyle>
            <a:lvl1pPr>
              <a:defRPr/>
            </a:lvl1pPr>
          </a:lstStyle>
          <a:p>
            <a:pPr lvl="0"/>
            <a:r>
              <a:rPr lang="en-US" dirty="0" smtClean="0"/>
              <a:t>HEADER TEXT</a:t>
            </a:r>
            <a:endParaRPr lang="en-US" dirty="0"/>
          </a:p>
        </p:txBody>
      </p:sp>
      <p:sp>
        <p:nvSpPr>
          <p:cNvPr id="7" name="Slide Number Placeholder 5"/>
          <p:cNvSpPr>
            <a:spLocks noGrp="1"/>
          </p:cNvSpPr>
          <p:nvPr>
            <p:ph type="sldNum" sz="quarter" idx="4"/>
          </p:nvPr>
        </p:nvSpPr>
        <p:spPr>
          <a:xfrm>
            <a:off x="6553200" y="4857750"/>
            <a:ext cx="2133600" cy="184150"/>
          </a:xfrm>
          <a:prstGeom prst="rect">
            <a:avLst/>
          </a:prstGeom>
        </p:spPr>
        <p:txBody>
          <a:bodyPr vert="horz" lIns="0" tIns="0" rIns="0" bIns="0" rtlCol="0" anchor="b" anchorCtr="0"/>
          <a:lstStyle>
            <a:lvl1pPr algn="r">
              <a:defRPr sz="1100">
                <a:solidFill>
                  <a:schemeClr val="tx1">
                    <a:lumMod val="75000"/>
                    <a:lumOff val="25000"/>
                  </a:schemeClr>
                </a:solidFill>
                <a:latin typeface="Source Sans Pro" pitchFamily="34" charset="0"/>
              </a:defRPr>
            </a:lvl1pPr>
          </a:lstStyle>
          <a:p>
            <a:fld id="{24C9DA1E-468E-46AD-91A4-D305899C73D2}" type="slidenum">
              <a:rPr lang="en-US" smtClean="0"/>
              <a:pPr/>
              <a:t>‹#›</a:t>
            </a:fld>
            <a:endParaRPr lang="en-US"/>
          </a:p>
        </p:txBody>
      </p:sp>
      <p:sp>
        <p:nvSpPr>
          <p:cNvPr id="9" name="Footer Placeholder 4"/>
          <p:cNvSpPr>
            <a:spLocks noGrp="1"/>
          </p:cNvSpPr>
          <p:nvPr>
            <p:ph type="ftr" sz="quarter" idx="3"/>
          </p:nvPr>
        </p:nvSpPr>
        <p:spPr>
          <a:xfrm>
            <a:off x="457200" y="4857750"/>
            <a:ext cx="6096000" cy="182108"/>
          </a:xfrm>
          <a:prstGeom prst="rect">
            <a:avLst/>
          </a:prstGeom>
        </p:spPr>
        <p:txBody>
          <a:bodyPr vert="horz" wrap="none" lIns="0" tIns="0" rIns="0" bIns="0" rtlCol="0" anchor="ctr"/>
          <a:lstStyle>
            <a:lvl1pPr algn="l">
              <a:defRPr sz="1000">
                <a:solidFill>
                  <a:schemeClr val="tx1">
                    <a:lumMod val="75000"/>
                    <a:lumOff val="25000"/>
                  </a:schemeClr>
                </a:solidFill>
                <a:latin typeface="Source Sans Pro" pitchFamily="34" charset="0"/>
              </a:defRPr>
            </a:lvl1pPr>
          </a:lstStyle>
          <a:p>
            <a:r>
              <a:rPr lang="en-US" smtClean="0"/>
              <a:t>FOOTER GOES HERE</a:t>
            </a:r>
            <a:endParaRPr lang="en-US"/>
          </a:p>
        </p:txBody>
      </p:sp>
    </p:spTree>
    <p:extLst>
      <p:ext uri="{BB962C8B-B14F-4D97-AF65-F5344CB8AC3E}">
        <p14:creationId xmlns:p14="http://schemas.microsoft.com/office/powerpoint/2010/main" val="33137123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7.xml"/><Relationship Id="rId7" Type="http://schemas.openxmlformats.org/officeDocument/2006/relationships/slideLayout" Target="../slideLayouts/slideLayout11.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5" Type="http://schemas.openxmlformats.org/officeDocument/2006/relationships/slideLayout" Target="../slideLayouts/slideLayout9.xml"/><Relationship Id="rId4" Type="http://schemas.openxmlformats.org/officeDocument/2006/relationships/slideLayout" Target="../slideLayouts/slideLayout8.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9141334"/>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97" r:id="rId3"/>
    <p:sldLayoutId id="2147483698" r:id="rId4"/>
  </p:sldLayoutIdLst>
  <p:timing>
    <p:tnLst>
      <p:par>
        <p:cTn id="1" dur="indefinite" restart="never" nodeType="tmRoot"/>
      </p:par>
    </p:tnLst>
  </p:timing>
  <p:hf sldNum="0" hdr="0" ftr="0" dt="0"/>
  <p:txStyles>
    <p:titleStyle>
      <a:lvl1pPr algn="l" defTabSz="914400" rtl="0" eaLnBrk="1" latinLnBrk="0" hangingPunct="1">
        <a:spcBef>
          <a:spcPct val="0"/>
        </a:spcBef>
        <a:buNone/>
        <a:defRPr sz="4000" b="1" kern="1200" baseline="0">
          <a:solidFill>
            <a:srgbClr val="003366"/>
          </a:solidFill>
          <a:latin typeface="Source Sans Pro"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rgbClr val="003366"/>
          </a:solidFill>
          <a:latin typeface="Source Sans Pro"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003366"/>
          </a:solidFill>
          <a:latin typeface="Source Sans Pro"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003366"/>
          </a:solidFill>
          <a:latin typeface="Source Sans Pro"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003366"/>
          </a:solidFill>
          <a:latin typeface="Source Sans Pro"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003366"/>
          </a:solidFill>
          <a:latin typeface="Source Sans Pro"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61949"/>
            <a:ext cx="6781800" cy="762001"/>
          </a:xfrm>
          <a:prstGeom prst="rect">
            <a:avLst/>
          </a:prstGeom>
        </p:spPr>
        <p:txBody>
          <a:bodyPr vert="horz" wrap="none" lIns="0" tIns="0" rIns="0" bIns="0" rtlCol="0" anchor="ctr">
            <a:noAutofit/>
          </a:bodyPr>
          <a:lstStyle/>
          <a:p>
            <a:r>
              <a:rPr lang="en-US" dirty="0" smtClean="0"/>
              <a:t>TEXT SLIDE</a:t>
            </a:r>
            <a:endParaRPr lang="en-US" dirty="0"/>
          </a:p>
        </p:txBody>
      </p:sp>
      <p:sp>
        <p:nvSpPr>
          <p:cNvPr id="3" name="Text Placeholder 2"/>
          <p:cNvSpPr>
            <a:spLocks noGrp="1"/>
          </p:cNvSpPr>
          <p:nvPr>
            <p:ph type="body" idx="1"/>
          </p:nvPr>
        </p:nvSpPr>
        <p:spPr>
          <a:xfrm>
            <a:off x="457200" y="1200150"/>
            <a:ext cx="8229600" cy="3394075"/>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4857750"/>
            <a:ext cx="2133600" cy="184150"/>
          </a:xfrm>
          <a:prstGeom prst="rect">
            <a:avLst/>
          </a:prstGeom>
        </p:spPr>
        <p:txBody>
          <a:bodyPr vert="horz" lIns="0" tIns="0" rIns="0" bIns="0" rtlCol="0" anchor="b" anchorCtr="0"/>
          <a:lstStyle>
            <a:lvl1pPr algn="r">
              <a:defRPr sz="1100">
                <a:solidFill>
                  <a:schemeClr val="tx1">
                    <a:lumMod val="75000"/>
                    <a:lumOff val="25000"/>
                  </a:schemeClr>
                </a:solidFill>
                <a:latin typeface="Source Sans Pro" pitchFamily="34" charset="0"/>
              </a:defRPr>
            </a:lvl1pPr>
          </a:lstStyle>
          <a:p>
            <a:fld id="{24C9DA1E-468E-46AD-91A4-D305899C73D2}" type="slidenum">
              <a:rPr lang="en-US" smtClean="0"/>
              <a:pPr/>
              <a:t>‹#›</a:t>
            </a:fld>
            <a:endParaRPr lang="en-US"/>
          </a:p>
        </p:txBody>
      </p:sp>
      <p:sp>
        <p:nvSpPr>
          <p:cNvPr id="5" name="Footer Placeholder 4"/>
          <p:cNvSpPr>
            <a:spLocks noGrp="1"/>
          </p:cNvSpPr>
          <p:nvPr>
            <p:ph type="ftr" sz="quarter" idx="3"/>
          </p:nvPr>
        </p:nvSpPr>
        <p:spPr>
          <a:xfrm>
            <a:off x="457200" y="4857750"/>
            <a:ext cx="6096000" cy="182108"/>
          </a:xfrm>
          <a:prstGeom prst="rect">
            <a:avLst/>
          </a:prstGeom>
        </p:spPr>
        <p:txBody>
          <a:bodyPr vert="horz" wrap="none" lIns="0" tIns="0" rIns="0" bIns="0" rtlCol="0" anchor="ctr"/>
          <a:lstStyle>
            <a:lvl1pPr algn="l">
              <a:defRPr sz="1000">
                <a:solidFill>
                  <a:schemeClr val="tx1">
                    <a:lumMod val="75000"/>
                    <a:lumOff val="25000"/>
                  </a:schemeClr>
                </a:solidFill>
                <a:latin typeface="Source Sans Pro" pitchFamily="34" charset="0"/>
              </a:defRPr>
            </a:lvl1pPr>
          </a:lstStyle>
          <a:p>
            <a:r>
              <a:rPr lang="en-US" smtClean="0"/>
              <a:t>FOOTER GOES HERE</a:t>
            </a:r>
            <a:endParaRPr lang="en-US"/>
          </a:p>
        </p:txBody>
      </p:sp>
    </p:spTree>
    <p:extLst>
      <p:ext uri="{BB962C8B-B14F-4D97-AF65-F5344CB8AC3E}">
        <p14:creationId xmlns:p14="http://schemas.microsoft.com/office/powerpoint/2010/main" val="1023235530"/>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687" r:id="rId3"/>
    <p:sldLayoutId id="2147483706" r:id="rId4"/>
    <p:sldLayoutId id="2147483703" r:id="rId5"/>
    <p:sldLayoutId id="2147483692" r:id="rId6"/>
    <p:sldLayoutId id="2147483693" r:id="rId7"/>
  </p:sldLayoutIdLst>
  <p:timing>
    <p:tnLst>
      <p:par>
        <p:cTn id="1" dur="indefinite" restart="never" nodeType="tmRoot"/>
      </p:par>
    </p:tnLst>
  </p:timing>
  <p:hf sldNum="0" hdr="0" ftr="0" dt="0"/>
  <p:txStyles>
    <p:titleStyle>
      <a:lvl1pPr algn="l" defTabSz="914400" rtl="0" eaLnBrk="1" latinLnBrk="0" hangingPunct="1">
        <a:lnSpc>
          <a:spcPct val="90000"/>
        </a:lnSpc>
        <a:spcBef>
          <a:spcPct val="0"/>
        </a:spcBef>
        <a:buNone/>
        <a:defRPr sz="3200" b="1" kern="1200" baseline="0">
          <a:solidFill>
            <a:srgbClr val="003366"/>
          </a:solidFill>
          <a:latin typeface="Source Sans Pro" pitchFamily="34" charset="0"/>
          <a:ea typeface="+mj-ea"/>
          <a:cs typeface="+mj-cs"/>
        </a:defRPr>
      </a:lvl1pPr>
    </p:titleStyle>
    <p:bodyStyle>
      <a:lvl1pPr marL="0" indent="0" algn="l" defTabSz="914400" rtl="0" eaLnBrk="1" latinLnBrk="0" hangingPunct="1">
        <a:lnSpc>
          <a:spcPct val="120000"/>
        </a:lnSpc>
        <a:spcBef>
          <a:spcPts val="600"/>
        </a:spcBef>
        <a:buFont typeface="Arial" panose="020B0604020202020204" pitchFamily="34" charset="0"/>
        <a:buNone/>
        <a:defRPr sz="2400" b="1" kern="1200">
          <a:solidFill>
            <a:srgbClr val="003366"/>
          </a:solidFill>
          <a:latin typeface="Source Sans Pro" pitchFamily="34" charset="0"/>
          <a:ea typeface="+mn-ea"/>
          <a:cs typeface="+mn-cs"/>
        </a:defRPr>
      </a:lvl1pPr>
      <a:lvl2pPr marL="365760" indent="-182880" algn="l" defTabSz="914400" rtl="0" eaLnBrk="1" latinLnBrk="0" hangingPunct="1">
        <a:lnSpc>
          <a:spcPct val="120000"/>
        </a:lnSpc>
        <a:spcBef>
          <a:spcPts val="600"/>
        </a:spcBef>
        <a:buFont typeface="Arial" panose="020B0604020202020204" pitchFamily="34" charset="0"/>
        <a:buChar char="•"/>
        <a:defRPr sz="2000" kern="1200">
          <a:solidFill>
            <a:srgbClr val="003366"/>
          </a:solidFill>
          <a:latin typeface="Source Sans Pro" pitchFamily="34" charset="0"/>
          <a:ea typeface="+mn-ea"/>
          <a:cs typeface="+mn-cs"/>
        </a:defRPr>
      </a:lvl2pPr>
      <a:lvl3pPr marL="640080" indent="-228600" algn="l" defTabSz="914400" rtl="0" eaLnBrk="1" latinLnBrk="0" hangingPunct="1">
        <a:lnSpc>
          <a:spcPct val="120000"/>
        </a:lnSpc>
        <a:spcBef>
          <a:spcPts val="600"/>
        </a:spcBef>
        <a:buFont typeface="+mj-lt"/>
        <a:buAutoNum type="arabicPeriod"/>
        <a:defRPr sz="2000" kern="1200">
          <a:solidFill>
            <a:srgbClr val="003366"/>
          </a:solidFill>
          <a:latin typeface="Source Sans Pro" pitchFamily="34" charset="0"/>
          <a:ea typeface="+mn-ea"/>
          <a:cs typeface="+mn-cs"/>
        </a:defRPr>
      </a:lvl3pPr>
      <a:lvl4pPr marL="822960" indent="-228600" algn="l" defTabSz="914400" rtl="0" eaLnBrk="1" latinLnBrk="0" hangingPunct="1">
        <a:lnSpc>
          <a:spcPct val="120000"/>
        </a:lnSpc>
        <a:spcBef>
          <a:spcPts val="600"/>
        </a:spcBef>
        <a:buFont typeface="+mj-lt"/>
        <a:buAutoNum type="alphaUcPeriod"/>
        <a:defRPr sz="2000" kern="1200">
          <a:solidFill>
            <a:srgbClr val="003366"/>
          </a:solidFill>
          <a:latin typeface="Source Sans Pro" pitchFamily="34" charset="0"/>
          <a:ea typeface="+mn-ea"/>
          <a:cs typeface="+mn-cs"/>
        </a:defRPr>
      </a:lvl4pPr>
      <a:lvl5pPr marL="1097280" indent="-228600" algn="l" defTabSz="914400" rtl="0" eaLnBrk="1" latinLnBrk="0" hangingPunct="1">
        <a:lnSpc>
          <a:spcPct val="120000"/>
        </a:lnSpc>
        <a:spcBef>
          <a:spcPts val="600"/>
        </a:spcBef>
        <a:buFont typeface="+mj-lt"/>
        <a:buAutoNum type="romanLcPeriod"/>
        <a:defRPr sz="2000" kern="1200">
          <a:solidFill>
            <a:srgbClr val="003366"/>
          </a:solidFill>
          <a:latin typeface="Source Sans Pro"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hyperlink" Target="http://www.uscis.gov/H-2A"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hyperlink" Target="http://www.uscis.gov/H-2A" TargetMode="Externa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hyperlink" Target="http://www.uscis.gov/H-2A" TargetMode="Externa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hyperlink" Target="https://www.e-verify.gov/" TargetMode="External"/><Relationship Id="rId2" Type="http://schemas.openxmlformats.org/officeDocument/2006/relationships/hyperlink" Target="http://www.e-verify.gov/" TargetMode="External"/><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3" Type="http://schemas.openxmlformats.org/officeDocument/2006/relationships/hyperlink" Target="http://fedgov.dnb.com/webform" TargetMode="External"/><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3" Type="http://schemas.openxmlformats.org/officeDocument/2006/relationships/hyperlink" Target="https://www.uscis.gov/node/44792" TargetMode="External"/><Relationship Id="rId2" Type="http://schemas.openxmlformats.org/officeDocument/2006/relationships/hyperlink" Target="https://egov.uscis.gov/casestatus/landing.do" TargetMode="Externa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www.uscis.gov/H-2A"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solidFill>
                  <a:srgbClr val="006699"/>
                </a:solidFill>
              </a:rPr>
              <a:t>H-2A</a:t>
            </a:r>
            <a:r>
              <a:rPr lang="en-US" dirty="0">
                <a:solidFill>
                  <a:srgbClr val="006699"/>
                </a:solidFill>
              </a:rPr>
              <a:t> </a:t>
            </a:r>
            <a:r>
              <a:rPr lang="en-US" dirty="0" smtClean="0">
                <a:solidFill>
                  <a:srgbClr val="006699"/>
                </a:solidFill>
              </a:rPr>
              <a:t>Nonagricultural Workers</a:t>
            </a:r>
            <a:endParaRPr lang="en-US" dirty="0"/>
          </a:p>
        </p:txBody>
      </p:sp>
      <p:sp>
        <p:nvSpPr>
          <p:cNvPr id="3" name="Subtitle 2"/>
          <p:cNvSpPr>
            <a:spLocks noGrp="1"/>
          </p:cNvSpPr>
          <p:nvPr>
            <p:ph type="subTitle" idx="1"/>
          </p:nvPr>
        </p:nvSpPr>
        <p:spPr/>
        <p:txBody>
          <a:bodyPr/>
          <a:lstStyle/>
          <a:p>
            <a:r>
              <a:rPr lang="en-US" dirty="0" smtClean="0"/>
              <a:t>USCIS Service Center Operations Directorate</a:t>
            </a:r>
            <a:endParaRPr lang="en-US" dirty="0"/>
          </a:p>
        </p:txBody>
      </p:sp>
      <p:sp>
        <p:nvSpPr>
          <p:cNvPr id="4" name="Content Placeholder 3"/>
          <p:cNvSpPr>
            <a:spLocks noGrp="1"/>
          </p:cNvSpPr>
          <p:nvPr>
            <p:ph sz="quarter" idx="11"/>
          </p:nvPr>
        </p:nvSpPr>
        <p:spPr/>
        <p:txBody>
          <a:bodyPr/>
          <a:lstStyle/>
          <a:p>
            <a:endParaRPr lang="en-US" dirty="0"/>
          </a:p>
        </p:txBody>
      </p:sp>
      <p:sp>
        <p:nvSpPr>
          <p:cNvPr id="5" name="Content Placeholder 4"/>
          <p:cNvSpPr>
            <a:spLocks noGrp="1"/>
          </p:cNvSpPr>
          <p:nvPr>
            <p:ph sz="quarter" idx="12"/>
          </p:nvPr>
        </p:nvSpPr>
        <p:spPr/>
        <p:txBody>
          <a:bodyPr/>
          <a:lstStyle/>
          <a:p>
            <a:endParaRPr lang="en-US"/>
          </a:p>
        </p:txBody>
      </p:sp>
      <p:sp>
        <p:nvSpPr>
          <p:cNvPr id="6" name="Text Placeholder 5"/>
          <p:cNvSpPr>
            <a:spLocks noGrp="1"/>
          </p:cNvSpPr>
          <p:nvPr>
            <p:ph type="body" sz="quarter" idx="13"/>
          </p:nvPr>
        </p:nvSpPr>
        <p:spPr/>
        <p:txBody>
          <a:bodyPr/>
          <a:lstStyle/>
          <a:p>
            <a:r>
              <a:rPr lang="en-US" dirty="0" smtClean="0"/>
              <a:t>May 2019</a:t>
            </a:r>
            <a:endParaRPr lang="en-US" dirty="0"/>
          </a:p>
        </p:txBody>
      </p:sp>
    </p:spTree>
    <p:extLst>
      <p:ext uri="{BB962C8B-B14F-4D97-AF65-F5344CB8AC3E}">
        <p14:creationId xmlns:p14="http://schemas.microsoft.com/office/powerpoint/2010/main" val="43934321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H-2A Process Overview</a:t>
            </a:r>
            <a:endParaRPr lang="en-US" dirty="0"/>
          </a:p>
        </p:txBody>
      </p:sp>
      <p:sp>
        <p:nvSpPr>
          <p:cNvPr id="3" name="Content Placeholder 2"/>
          <p:cNvSpPr>
            <a:spLocks noGrp="1"/>
          </p:cNvSpPr>
          <p:nvPr>
            <p:ph idx="1"/>
          </p:nvPr>
        </p:nvSpPr>
        <p:spPr/>
        <p:txBody>
          <a:bodyPr/>
          <a:lstStyle/>
          <a:p>
            <a:pPr marL="457200" indent="-457200">
              <a:lnSpc>
                <a:spcPct val="100000"/>
              </a:lnSpc>
              <a:spcBef>
                <a:spcPts val="0"/>
              </a:spcBef>
              <a:spcAft>
                <a:spcPts val="600"/>
              </a:spcAft>
              <a:buFont typeface="+mj-lt"/>
              <a:buAutoNum type="arabicPeriod"/>
              <a:defRPr/>
            </a:pPr>
            <a:r>
              <a:rPr lang="en-US" sz="2000" dirty="0">
                <a:cs typeface="Arial" panose="020B0604020202020204" pitchFamily="34" charset="0"/>
              </a:rPr>
              <a:t>The employer or its agent (as defined in USCIS regulations) files a temporary labor certification (TLC) application with the U.S. Department of Labor (DOL</a:t>
            </a:r>
            <a:r>
              <a:rPr lang="en-US" sz="2000" dirty="0" smtClean="0">
                <a:cs typeface="Arial" panose="020B0604020202020204" pitchFamily="34" charset="0"/>
              </a:rPr>
              <a:t>).</a:t>
            </a:r>
          </a:p>
          <a:p>
            <a:pPr>
              <a:lnSpc>
                <a:spcPct val="100000"/>
              </a:lnSpc>
              <a:spcBef>
                <a:spcPts val="0"/>
              </a:spcBef>
              <a:spcAft>
                <a:spcPts val="600"/>
              </a:spcAft>
              <a:defRPr/>
            </a:pPr>
            <a:endParaRPr lang="en-US" sz="2000" dirty="0">
              <a:cs typeface="Arial" panose="020B0604020202020204" pitchFamily="34" charset="0"/>
            </a:endParaRPr>
          </a:p>
          <a:p>
            <a:pPr marL="457200" indent="-457200">
              <a:lnSpc>
                <a:spcPct val="100000"/>
              </a:lnSpc>
              <a:spcBef>
                <a:spcPts val="0"/>
              </a:spcBef>
              <a:spcAft>
                <a:spcPts val="600"/>
              </a:spcAft>
              <a:buFont typeface="+mj-lt"/>
              <a:buAutoNum type="arabicPeriod" startAt="2"/>
              <a:defRPr/>
            </a:pPr>
            <a:r>
              <a:rPr lang="en-US" sz="2000" dirty="0">
                <a:cs typeface="Arial" panose="020B0604020202020204" pitchFamily="34" charset="0"/>
              </a:rPr>
              <a:t>The employer submits the approved TLC with Form I-129, Petition for a Nonimmigrant Worker, with USCIS.</a:t>
            </a:r>
          </a:p>
          <a:p>
            <a:pPr>
              <a:lnSpc>
                <a:spcPct val="100000"/>
              </a:lnSpc>
              <a:spcBef>
                <a:spcPts val="0"/>
              </a:spcBef>
              <a:spcAft>
                <a:spcPts val="600"/>
              </a:spcAft>
            </a:pPr>
            <a:endParaRPr lang="en-US" sz="2000" dirty="0"/>
          </a:p>
        </p:txBody>
      </p:sp>
    </p:spTree>
    <p:extLst>
      <p:ext uri="{BB962C8B-B14F-4D97-AF65-F5344CB8AC3E}">
        <p14:creationId xmlns:p14="http://schemas.microsoft.com/office/powerpoint/2010/main" val="30232516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H-2A Process Overview</a:t>
            </a:r>
            <a:endParaRPr lang="en-US" dirty="0"/>
          </a:p>
        </p:txBody>
      </p:sp>
      <p:sp>
        <p:nvSpPr>
          <p:cNvPr id="3" name="Content Placeholder 2"/>
          <p:cNvSpPr>
            <a:spLocks noGrp="1"/>
          </p:cNvSpPr>
          <p:nvPr>
            <p:ph idx="1"/>
          </p:nvPr>
        </p:nvSpPr>
        <p:spPr/>
        <p:txBody>
          <a:bodyPr/>
          <a:lstStyle/>
          <a:p>
            <a:pPr marL="457200" indent="-457200">
              <a:lnSpc>
                <a:spcPct val="100000"/>
              </a:lnSpc>
              <a:spcBef>
                <a:spcPts val="0"/>
              </a:spcBef>
              <a:spcAft>
                <a:spcPts val="1000"/>
              </a:spcAft>
              <a:buFont typeface="Joanna MT" pitchFamily="18" charset="0"/>
              <a:buAutoNum type="arabicPeriod" startAt="3"/>
            </a:pPr>
            <a:r>
              <a:rPr lang="en-US" sz="2000" dirty="0"/>
              <a:t>Once USCIS approves Form I-129, H-2A workers who are outside the United States </a:t>
            </a:r>
            <a:r>
              <a:rPr lang="en-US" sz="2000" dirty="0" smtClean="0"/>
              <a:t>must:</a:t>
            </a:r>
          </a:p>
          <a:p>
            <a:pPr marL="914400" lvl="0" indent="-461963">
              <a:lnSpc>
                <a:spcPct val="100000"/>
              </a:lnSpc>
              <a:spcBef>
                <a:spcPts val="0"/>
              </a:spcBef>
              <a:spcAft>
                <a:spcPts val="1000"/>
              </a:spcAft>
              <a:buFont typeface="Arial" panose="020B0604020202020204" pitchFamily="34" charset="0"/>
              <a:buChar char="•"/>
            </a:pPr>
            <a:r>
              <a:rPr lang="en-US" sz="2000" b="0" dirty="0" smtClean="0"/>
              <a:t>apply for an H-2A visa with U.S. Department of State (DOS) at a U.S. Embassy or Consulate abroad and then seek admission to the United States with U.S. Customs and Border Protection (CBP) at a U.S. port of entry, or</a:t>
            </a:r>
          </a:p>
          <a:p>
            <a:pPr marL="914400" lvl="0" indent="-461963">
              <a:lnSpc>
                <a:spcPct val="100000"/>
              </a:lnSpc>
              <a:spcBef>
                <a:spcPts val="0"/>
              </a:spcBef>
              <a:buFont typeface="Arial" panose="020B0604020202020204" pitchFamily="34" charset="0"/>
              <a:buChar char="•"/>
            </a:pPr>
            <a:r>
              <a:rPr lang="en-US" sz="2000" b="0" dirty="0"/>
              <a:t>w</a:t>
            </a:r>
            <a:r>
              <a:rPr lang="en-US" sz="2000" b="0" dirty="0" smtClean="0"/>
              <a:t>here a visa is not required, directly </a:t>
            </a:r>
            <a:r>
              <a:rPr lang="en-US" sz="2000" b="0" dirty="0"/>
              <a:t>seek admission to the United States in H-2A classification with CBP at a U.S. port of </a:t>
            </a:r>
            <a:r>
              <a:rPr lang="en-US" sz="2000" b="0" dirty="0" smtClean="0"/>
              <a:t>entry.</a:t>
            </a:r>
            <a:endParaRPr lang="en-US" altLang="en-US" sz="2000" b="0" dirty="0">
              <a:cs typeface="Arial" charset="0"/>
            </a:endParaRPr>
          </a:p>
          <a:p>
            <a:pPr>
              <a:lnSpc>
                <a:spcPct val="100000"/>
              </a:lnSpc>
              <a:spcBef>
                <a:spcPts val="0"/>
              </a:spcBef>
              <a:spcAft>
                <a:spcPts val="600"/>
              </a:spcAft>
            </a:pPr>
            <a:endParaRPr lang="en-US" sz="2000" dirty="0"/>
          </a:p>
        </p:txBody>
      </p:sp>
    </p:spTree>
    <p:extLst>
      <p:ext uri="{BB962C8B-B14F-4D97-AF65-F5344CB8AC3E}">
        <p14:creationId xmlns:p14="http://schemas.microsoft.com/office/powerpoint/2010/main" val="30302123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Growth in the H-2A Program</a:t>
            </a:r>
            <a:endParaRPr lang="en-US" dirty="0"/>
          </a:p>
        </p:txBody>
      </p:sp>
      <p:sp>
        <p:nvSpPr>
          <p:cNvPr id="3" name="Content Placeholder 2"/>
          <p:cNvSpPr>
            <a:spLocks noGrp="1"/>
          </p:cNvSpPr>
          <p:nvPr>
            <p:ph idx="1"/>
          </p:nvPr>
        </p:nvSpPr>
        <p:spPr/>
        <p:txBody>
          <a:bodyPr/>
          <a:lstStyle/>
          <a:p>
            <a:pPr>
              <a:lnSpc>
                <a:spcPct val="100000"/>
              </a:lnSpc>
              <a:spcBef>
                <a:spcPts val="0"/>
              </a:spcBef>
              <a:spcAft>
                <a:spcPts val="600"/>
              </a:spcAft>
            </a:pPr>
            <a:r>
              <a:rPr lang="en-US" sz="2000" b="0" dirty="0"/>
              <a:t>There is no numerical limitation (or “cap”) on the number of foreign nationals who may be issued visas as H-2A agricultural workers in a fiscal year (FY</a:t>
            </a:r>
            <a:r>
              <a:rPr lang="en-US" sz="2000" b="0" dirty="0" smtClean="0"/>
              <a:t>).</a:t>
            </a:r>
          </a:p>
          <a:p>
            <a:pPr>
              <a:lnSpc>
                <a:spcPct val="100000"/>
              </a:lnSpc>
              <a:spcBef>
                <a:spcPts val="0"/>
              </a:spcBef>
              <a:spcAft>
                <a:spcPts val="600"/>
              </a:spcAft>
            </a:pPr>
            <a:endParaRPr lang="en-US" sz="2000" b="0" dirty="0"/>
          </a:p>
          <a:p>
            <a:pPr>
              <a:lnSpc>
                <a:spcPct val="100000"/>
              </a:lnSpc>
              <a:spcBef>
                <a:spcPts val="0"/>
              </a:spcBef>
              <a:spcAft>
                <a:spcPts val="600"/>
              </a:spcAft>
            </a:pPr>
            <a:r>
              <a:rPr lang="en-US" sz="2000" b="0" dirty="0"/>
              <a:t>The H-2A program has seen persistent growth, with the number of approved H-2A beneficiaries coming close to tripling between FY 2012 and FY 2018</a:t>
            </a:r>
            <a:r>
              <a:rPr lang="en-US" sz="2000" b="0" dirty="0" smtClean="0"/>
              <a:t>.</a:t>
            </a:r>
          </a:p>
          <a:p>
            <a:pPr>
              <a:lnSpc>
                <a:spcPct val="100000"/>
              </a:lnSpc>
              <a:spcBef>
                <a:spcPts val="0"/>
              </a:spcBef>
              <a:spcAft>
                <a:spcPts val="600"/>
              </a:spcAft>
            </a:pPr>
            <a:endParaRPr lang="en-US" sz="2000" b="0" dirty="0"/>
          </a:p>
          <a:p>
            <a:pPr>
              <a:lnSpc>
                <a:spcPct val="100000"/>
              </a:lnSpc>
              <a:spcBef>
                <a:spcPts val="0"/>
              </a:spcBef>
              <a:spcAft>
                <a:spcPts val="600"/>
              </a:spcAft>
            </a:pPr>
            <a:r>
              <a:rPr lang="en-US" sz="2000" b="0" dirty="0" smtClean="0"/>
              <a:t>In </a:t>
            </a:r>
            <a:r>
              <a:rPr lang="en-US" sz="2000" b="0" dirty="0"/>
              <a:t>each of the two most recent fiscal years, USCIS has approved more than 200,000 H-2A beneficiaries.</a:t>
            </a:r>
          </a:p>
          <a:p>
            <a:pPr>
              <a:lnSpc>
                <a:spcPct val="100000"/>
              </a:lnSpc>
              <a:spcBef>
                <a:spcPts val="0"/>
              </a:spcBef>
              <a:spcAft>
                <a:spcPts val="600"/>
              </a:spcAft>
            </a:pPr>
            <a:endParaRPr lang="en-US" sz="2000" dirty="0"/>
          </a:p>
        </p:txBody>
      </p:sp>
    </p:spTree>
    <p:extLst>
      <p:ext uri="{BB962C8B-B14F-4D97-AF65-F5344CB8AC3E}">
        <p14:creationId xmlns:p14="http://schemas.microsoft.com/office/powerpoint/2010/main" val="11159864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Form I-129 H-2A Petitions</a:t>
            </a:r>
            <a:endParaRPr lang="en-US" dirty="0"/>
          </a:p>
        </p:txBody>
      </p:sp>
      <p:sp>
        <p:nvSpPr>
          <p:cNvPr id="3" name="Content Placeholder 2"/>
          <p:cNvSpPr>
            <a:spLocks noGrp="1"/>
          </p:cNvSpPr>
          <p:nvPr>
            <p:ph idx="1"/>
          </p:nvPr>
        </p:nvSpPr>
        <p:spPr/>
        <p:txBody>
          <a:bodyPr/>
          <a:lstStyle/>
          <a:p>
            <a:pPr>
              <a:lnSpc>
                <a:spcPct val="100000"/>
              </a:lnSpc>
              <a:spcBef>
                <a:spcPts val="0"/>
              </a:spcBef>
              <a:defRPr/>
            </a:pPr>
            <a:r>
              <a:rPr lang="en-US" sz="2000" b="0" dirty="0" smtClean="0">
                <a:cs typeface="Arial" panose="020B0604020202020204" pitchFamily="34" charset="0"/>
              </a:rPr>
              <a:t>All </a:t>
            </a:r>
            <a:r>
              <a:rPr lang="en-US" sz="2000" b="0" dirty="0">
                <a:cs typeface="Arial" panose="020B0604020202020204" pitchFamily="34" charset="0"/>
              </a:rPr>
              <a:t>Form I-129 petitions seeking the H-2A classification are filed and adjudicated at the California Service Center.</a:t>
            </a:r>
          </a:p>
          <a:p>
            <a:pPr>
              <a:lnSpc>
                <a:spcPct val="100000"/>
              </a:lnSpc>
              <a:spcBef>
                <a:spcPts val="0"/>
              </a:spcBef>
              <a:defRPr/>
            </a:pPr>
            <a:endParaRPr lang="en-US" sz="2000" b="0" dirty="0">
              <a:cs typeface="Arial" panose="020B0604020202020204" pitchFamily="34" charset="0"/>
            </a:endParaRPr>
          </a:p>
          <a:p>
            <a:pPr>
              <a:lnSpc>
                <a:spcPct val="100000"/>
              </a:lnSpc>
              <a:spcBef>
                <a:spcPts val="0"/>
              </a:spcBef>
              <a:defRPr/>
            </a:pPr>
            <a:r>
              <a:rPr lang="en-US" sz="2000" b="0" dirty="0" smtClean="0">
                <a:cs typeface="Arial" panose="020B0604020202020204" pitchFamily="34" charset="0"/>
              </a:rPr>
              <a:t>H-2A petitions </a:t>
            </a:r>
            <a:r>
              <a:rPr lang="en-US" sz="2000" b="0" dirty="0">
                <a:cs typeface="Arial" panose="020B0604020202020204" pitchFamily="34" charset="0"/>
              </a:rPr>
              <a:t>are only permitted to be filed with USCIS by </a:t>
            </a:r>
            <a:r>
              <a:rPr lang="en-US" sz="2000" b="0" u="sng" dirty="0">
                <a:cs typeface="Arial" panose="020B0604020202020204" pitchFamily="34" charset="0"/>
              </a:rPr>
              <a:t>direct paper filing</a:t>
            </a:r>
            <a:r>
              <a:rPr lang="en-US" sz="2000" b="0" dirty="0">
                <a:cs typeface="Arial" panose="020B0604020202020204" pitchFamily="34" charset="0"/>
              </a:rPr>
              <a:t>, but petitioners may choose to use regular or express </a:t>
            </a:r>
            <a:r>
              <a:rPr lang="en-US" sz="2000" b="0" dirty="0" smtClean="0">
                <a:cs typeface="Arial" panose="020B0604020202020204" pitchFamily="34" charset="0"/>
              </a:rPr>
              <a:t>mail.</a:t>
            </a:r>
            <a:endParaRPr lang="en-US" sz="2000" b="0" dirty="0">
              <a:cs typeface="Arial" panose="020B0604020202020204" pitchFamily="34" charset="0"/>
            </a:endParaRPr>
          </a:p>
          <a:p>
            <a:pPr>
              <a:lnSpc>
                <a:spcPct val="100000"/>
              </a:lnSpc>
              <a:spcBef>
                <a:spcPts val="0"/>
              </a:spcBef>
              <a:defRPr/>
            </a:pPr>
            <a:endParaRPr lang="en-US" sz="2000" b="0" dirty="0">
              <a:cs typeface="Arial" panose="020B0604020202020204" pitchFamily="34" charset="0"/>
            </a:endParaRPr>
          </a:p>
          <a:p>
            <a:pPr>
              <a:lnSpc>
                <a:spcPct val="100000"/>
              </a:lnSpc>
              <a:spcBef>
                <a:spcPts val="0"/>
              </a:spcBef>
              <a:defRPr/>
            </a:pPr>
            <a:r>
              <a:rPr lang="en-US" sz="2000" b="0" dirty="0" smtClean="0">
                <a:cs typeface="Arial" panose="020B0604020202020204" pitchFamily="34" charset="0"/>
              </a:rPr>
              <a:t>Once </a:t>
            </a:r>
            <a:r>
              <a:rPr lang="en-US" sz="2000" b="0" dirty="0">
                <a:cs typeface="Arial" panose="020B0604020202020204" pitchFamily="34" charset="0"/>
              </a:rPr>
              <a:t>an H-2A </a:t>
            </a:r>
            <a:r>
              <a:rPr lang="en-US" sz="2000" b="0" dirty="0" smtClean="0">
                <a:cs typeface="Arial" panose="020B0604020202020204" pitchFamily="34" charset="0"/>
              </a:rPr>
              <a:t>petition </a:t>
            </a:r>
            <a:r>
              <a:rPr lang="en-US" sz="2000" b="0" dirty="0">
                <a:cs typeface="Arial" panose="020B0604020202020204" pitchFamily="34" charset="0"/>
              </a:rPr>
              <a:t>arrives at the officer’s desk, it is adjudicated in the </a:t>
            </a:r>
            <a:r>
              <a:rPr lang="en-US" sz="2000" b="0" dirty="0" smtClean="0">
                <a:cs typeface="Arial" panose="020B0604020202020204" pitchFamily="34" charset="0"/>
              </a:rPr>
              <a:t>order in which it was received.</a:t>
            </a:r>
            <a:r>
              <a:rPr lang="en-US" sz="2000" dirty="0">
                <a:cs typeface="Arial" panose="020B0604020202020204" pitchFamily="34" charset="0"/>
              </a:rPr>
              <a:t> </a:t>
            </a:r>
            <a:endParaRPr lang="en-US" sz="2000" dirty="0" smtClean="0">
              <a:cs typeface="Arial" panose="020B0604020202020204" pitchFamily="34" charset="0"/>
            </a:endParaRPr>
          </a:p>
          <a:p>
            <a:pPr>
              <a:lnSpc>
                <a:spcPct val="100000"/>
              </a:lnSpc>
              <a:spcBef>
                <a:spcPts val="0"/>
              </a:spcBef>
              <a:defRPr/>
            </a:pPr>
            <a:endParaRPr lang="en-US" sz="2000" dirty="0">
              <a:cs typeface="Arial" panose="020B0604020202020204" pitchFamily="34" charset="0"/>
            </a:endParaRPr>
          </a:p>
          <a:p>
            <a:pPr>
              <a:lnSpc>
                <a:spcPct val="100000"/>
              </a:lnSpc>
              <a:spcBef>
                <a:spcPts val="0"/>
              </a:spcBef>
              <a:defRPr/>
            </a:pPr>
            <a:r>
              <a:rPr lang="en-US" sz="2000" b="0" dirty="0"/>
              <a:t>H-2A petitions are typically processed on an expedited basis due to the time-sensitive nature of agricultural work.</a:t>
            </a:r>
          </a:p>
          <a:p>
            <a:pPr>
              <a:lnSpc>
                <a:spcPct val="100000"/>
              </a:lnSpc>
              <a:spcBef>
                <a:spcPts val="0"/>
              </a:spcBef>
              <a:defRPr/>
            </a:pPr>
            <a:endParaRPr lang="en-US" sz="2000" dirty="0" smtClean="0">
              <a:solidFill>
                <a:schemeClr val="bg1"/>
              </a:solidFill>
              <a:latin typeface="Arial" panose="020B0604020202020204" pitchFamily="34" charset="0"/>
              <a:cs typeface="Arial" panose="020B0604020202020204" pitchFamily="34" charset="0"/>
            </a:endParaRPr>
          </a:p>
          <a:p>
            <a:pPr>
              <a:lnSpc>
                <a:spcPct val="100000"/>
              </a:lnSpc>
              <a:spcBef>
                <a:spcPts val="0"/>
              </a:spcBef>
            </a:pPr>
            <a:endParaRPr lang="en-US" sz="2000" b="0" dirty="0"/>
          </a:p>
        </p:txBody>
      </p:sp>
    </p:spTree>
    <p:extLst>
      <p:ext uri="{BB962C8B-B14F-4D97-AF65-F5344CB8AC3E}">
        <p14:creationId xmlns:p14="http://schemas.microsoft.com/office/powerpoint/2010/main" val="39177437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H-2A Joint Employers</a:t>
            </a:r>
            <a:endParaRPr lang="en-US" dirty="0">
              <a:solidFill>
                <a:srgbClr val="006699"/>
              </a:solidFill>
            </a:endParaRPr>
          </a:p>
        </p:txBody>
      </p:sp>
      <p:sp>
        <p:nvSpPr>
          <p:cNvPr id="3" name="Content Placeholder 2"/>
          <p:cNvSpPr>
            <a:spLocks noGrp="1"/>
          </p:cNvSpPr>
          <p:nvPr>
            <p:ph idx="1"/>
          </p:nvPr>
        </p:nvSpPr>
        <p:spPr/>
        <p:txBody>
          <a:bodyPr/>
          <a:lstStyle/>
          <a:p>
            <a:pPr>
              <a:lnSpc>
                <a:spcPct val="100000"/>
              </a:lnSpc>
              <a:spcBef>
                <a:spcPts val="0"/>
              </a:spcBef>
            </a:pPr>
            <a:r>
              <a:rPr lang="en-US" sz="2000" b="0" dirty="0" smtClean="0"/>
              <a:t>An H-2A petition may </a:t>
            </a:r>
            <a:r>
              <a:rPr lang="en-US" sz="2000" b="0" dirty="0"/>
              <a:t>be filed by </a:t>
            </a:r>
            <a:r>
              <a:rPr lang="en-US" sz="2000" b="0" dirty="0" smtClean="0"/>
              <a:t>an </a:t>
            </a:r>
            <a:r>
              <a:rPr lang="en-US" sz="2000" b="0" dirty="0"/>
              <a:t>association of U.S. agricultural producers </a:t>
            </a:r>
            <a:r>
              <a:rPr lang="en-US" sz="2000" b="0" dirty="0" smtClean="0"/>
              <a:t>named </a:t>
            </a:r>
            <a:r>
              <a:rPr lang="en-US" sz="2000" b="0" dirty="0"/>
              <a:t>as a joint employer on </a:t>
            </a:r>
            <a:r>
              <a:rPr lang="en-US" sz="2000" b="0" dirty="0" smtClean="0"/>
              <a:t>the TLC.</a:t>
            </a:r>
          </a:p>
          <a:p>
            <a:pPr>
              <a:lnSpc>
                <a:spcPct val="100000"/>
              </a:lnSpc>
              <a:spcBef>
                <a:spcPts val="0"/>
              </a:spcBef>
            </a:pPr>
            <a:endParaRPr lang="en-US" sz="2000" b="0" dirty="0"/>
          </a:p>
          <a:p>
            <a:pPr>
              <a:lnSpc>
                <a:spcPct val="100000"/>
              </a:lnSpc>
              <a:spcBef>
                <a:spcPts val="0"/>
              </a:spcBef>
            </a:pPr>
            <a:r>
              <a:rPr lang="en-US" sz="2000" b="0" dirty="0" smtClean="0"/>
              <a:t>Where </a:t>
            </a:r>
            <a:r>
              <a:rPr lang="en-US" sz="2000" b="0" dirty="0"/>
              <a:t>a </a:t>
            </a:r>
            <a:r>
              <a:rPr lang="en-US" sz="2000" b="0" dirty="0" smtClean="0"/>
              <a:t>TLC </a:t>
            </a:r>
            <a:r>
              <a:rPr lang="en-US" sz="2000" b="0" dirty="0"/>
              <a:t>shows joint employers, </a:t>
            </a:r>
            <a:r>
              <a:rPr lang="en-US" sz="2000" b="0" dirty="0" smtClean="0"/>
              <a:t>the H-2A </a:t>
            </a:r>
            <a:r>
              <a:rPr lang="en-US" sz="2000" b="0" dirty="0"/>
              <a:t>petition must </a:t>
            </a:r>
            <a:r>
              <a:rPr lang="en-US" sz="2000" b="0" dirty="0" smtClean="0"/>
              <a:t>show </a:t>
            </a:r>
            <a:r>
              <a:rPr lang="en-US" sz="2000" b="0" dirty="0"/>
              <a:t>that each employer has agreed to the conditions of H-2A </a:t>
            </a:r>
            <a:r>
              <a:rPr lang="en-US" sz="2000" b="0" dirty="0" smtClean="0"/>
              <a:t>eligibility.</a:t>
            </a:r>
          </a:p>
          <a:p>
            <a:pPr>
              <a:lnSpc>
                <a:spcPct val="100000"/>
              </a:lnSpc>
              <a:spcBef>
                <a:spcPts val="0"/>
              </a:spcBef>
            </a:pPr>
            <a:endParaRPr lang="en-US" sz="2000" b="0" dirty="0" smtClean="0"/>
          </a:p>
          <a:p>
            <a:pPr>
              <a:lnSpc>
                <a:spcPct val="100000"/>
              </a:lnSpc>
              <a:spcBef>
                <a:spcPts val="0"/>
              </a:spcBef>
            </a:pPr>
            <a:r>
              <a:rPr lang="en-US" sz="2000" b="0" dirty="0" smtClean="0"/>
              <a:t>There are shared responsibilities and the potential for shared liabilities in joint employment of H-2A workers.  </a:t>
            </a:r>
            <a:endParaRPr lang="en-US" sz="2000" b="0" dirty="0"/>
          </a:p>
        </p:txBody>
      </p:sp>
    </p:spTree>
    <p:extLst>
      <p:ext uri="{BB962C8B-B14F-4D97-AF65-F5344CB8AC3E}">
        <p14:creationId xmlns:p14="http://schemas.microsoft.com/office/powerpoint/2010/main" val="27217261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Multiple Beneficiaries</a:t>
            </a:r>
            <a:endParaRPr lang="en-US" dirty="0"/>
          </a:p>
        </p:txBody>
      </p:sp>
      <p:sp>
        <p:nvSpPr>
          <p:cNvPr id="3" name="Content Placeholder 2"/>
          <p:cNvSpPr>
            <a:spLocks noGrp="1"/>
          </p:cNvSpPr>
          <p:nvPr>
            <p:ph idx="1"/>
          </p:nvPr>
        </p:nvSpPr>
        <p:spPr/>
        <p:txBody>
          <a:bodyPr/>
          <a:lstStyle/>
          <a:p>
            <a:pPr>
              <a:lnSpc>
                <a:spcPct val="100000"/>
              </a:lnSpc>
              <a:spcBef>
                <a:spcPts val="0"/>
              </a:spcBef>
            </a:pPr>
            <a:r>
              <a:rPr lang="en-US" sz="2000" b="0" dirty="0" smtClean="0"/>
              <a:t>You may file for more than one worker on a single H-2A petition if:</a:t>
            </a:r>
          </a:p>
          <a:p>
            <a:pPr>
              <a:lnSpc>
                <a:spcPct val="100000"/>
              </a:lnSpc>
              <a:spcBef>
                <a:spcPts val="0"/>
              </a:spcBef>
            </a:pPr>
            <a:endParaRPr lang="en-US" sz="2000" b="0" dirty="0" smtClean="0"/>
          </a:p>
          <a:p>
            <a:pPr marL="914400" indent="-454025">
              <a:lnSpc>
                <a:spcPct val="100000"/>
              </a:lnSpc>
              <a:spcBef>
                <a:spcPts val="0"/>
              </a:spcBef>
              <a:buFont typeface="Arial" panose="020B0604020202020204" pitchFamily="34" charset="0"/>
              <a:buChar char="•"/>
            </a:pPr>
            <a:r>
              <a:rPr lang="en-US" sz="2000" b="0" dirty="0" smtClean="0"/>
              <a:t>all of the beneficiaries will perform the same services or labor for the same period of time and in the same location; and</a:t>
            </a:r>
          </a:p>
          <a:p>
            <a:pPr marL="460375">
              <a:lnSpc>
                <a:spcPct val="100000"/>
              </a:lnSpc>
              <a:spcBef>
                <a:spcPts val="0"/>
              </a:spcBef>
            </a:pPr>
            <a:endParaRPr lang="en-US" sz="2000" b="0" dirty="0" smtClean="0"/>
          </a:p>
          <a:p>
            <a:pPr marL="914400" indent="-454025">
              <a:lnSpc>
                <a:spcPct val="100000"/>
              </a:lnSpc>
              <a:spcBef>
                <a:spcPts val="0"/>
              </a:spcBef>
              <a:buFont typeface="Arial" panose="020B0604020202020204" pitchFamily="34" charset="0"/>
              <a:buChar char="•"/>
            </a:pPr>
            <a:r>
              <a:rPr lang="en-US" sz="2000" b="0" dirty="0" smtClean="0"/>
              <a:t>the total number of workers you request does not exceed the number of positions indicated on the corresponding temporary labor certification.</a:t>
            </a:r>
          </a:p>
        </p:txBody>
      </p:sp>
    </p:spTree>
    <p:extLst>
      <p:ext uri="{BB962C8B-B14F-4D97-AF65-F5344CB8AC3E}">
        <p14:creationId xmlns:p14="http://schemas.microsoft.com/office/powerpoint/2010/main" val="31817691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6699"/>
                </a:solidFill>
              </a:rPr>
              <a:t>Beneficiary Requirements</a:t>
            </a:r>
          </a:p>
        </p:txBody>
      </p:sp>
      <p:sp>
        <p:nvSpPr>
          <p:cNvPr id="3" name="Content Placeholder 2"/>
          <p:cNvSpPr>
            <a:spLocks noGrp="1"/>
          </p:cNvSpPr>
          <p:nvPr>
            <p:ph idx="1"/>
          </p:nvPr>
        </p:nvSpPr>
        <p:spPr/>
        <p:txBody>
          <a:bodyPr/>
          <a:lstStyle/>
          <a:p>
            <a:pPr>
              <a:lnSpc>
                <a:spcPct val="100000"/>
              </a:lnSpc>
              <a:spcBef>
                <a:spcPts val="0"/>
              </a:spcBef>
            </a:pPr>
            <a:r>
              <a:rPr lang="en-US" sz="2000" b="0" dirty="0"/>
              <a:t>Beneficiaries can </a:t>
            </a:r>
            <a:r>
              <a:rPr lang="en-US" sz="2000" b="0" dirty="0" smtClean="0"/>
              <a:t>generally be </a:t>
            </a:r>
            <a:r>
              <a:rPr lang="en-US" sz="2000" u="sng" dirty="0"/>
              <a:t>unnamed</a:t>
            </a:r>
            <a:r>
              <a:rPr lang="en-US" sz="2000" b="0" dirty="0"/>
              <a:t> if they seek consular processing, but not when they are already in the United States</a:t>
            </a:r>
            <a:r>
              <a:rPr lang="en-US" sz="2000" b="0" dirty="0" smtClean="0"/>
              <a:t>.</a:t>
            </a:r>
          </a:p>
          <a:p>
            <a:pPr>
              <a:lnSpc>
                <a:spcPct val="100000"/>
              </a:lnSpc>
              <a:spcBef>
                <a:spcPts val="0"/>
              </a:spcBef>
            </a:pPr>
            <a:endParaRPr lang="en-US" sz="2000" b="0" dirty="0"/>
          </a:p>
          <a:p>
            <a:pPr>
              <a:lnSpc>
                <a:spcPct val="100000"/>
              </a:lnSpc>
              <a:spcBef>
                <a:spcPts val="0"/>
              </a:spcBef>
            </a:pPr>
            <a:r>
              <a:rPr lang="en-US" sz="2000" b="0" dirty="0"/>
              <a:t>For petitions with </a:t>
            </a:r>
            <a:r>
              <a:rPr lang="en-US" sz="2000" u="sng" dirty="0"/>
              <a:t>unnamed</a:t>
            </a:r>
            <a:r>
              <a:rPr lang="en-US" sz="2000" b="0" dirty="0"/>
              <a:t> beneficiaries:</a:t>
            </a:r>
          </a:p>
          <a:p>
            <a:pPr>
              <a:lnSpc>
                <a:spcPct val="100000"/>
              </a:lnSpc>
              <a:spcBef>
                <a:spcPts val="0"/>
              </a:spcBef>
            </a:pPr>
            <a:endParaRPr lang="en-US" sz="1000" b="0" dirty="0" smtClean="0"/>
          </a:p>
          <a:p>
            <a:pPr marL="914400" indent="-454025">
              <a:lnSpc>
                <a:spcPct val="100000"/>
              </a:lnSpc>
              <a:spcBef>
                <a:spcPts val="0"/>
              </a:spcBef>
              <a:buFont typeface="Arial" panose="020B0604020202020204" pitchFamily="34" charset="0"/>
              <a:buChar char="•"/>
            </a:pPr>
            <a:r>
              <a:rPr lang="en-US" sz="2000" b="0" dirty="0" smtClean="0"/>
              <a:t>No </a:t>
            </a:r>
            <a:r>
              <a:rPr lang="en-US" sz="2000" b="0" dirty="0"/>
              <a:t>evidence is required with the petition to show that beneficiaries meet the minimum requirements on the TLC, if any.</a:t>
            </a:r>
          </a:p>
          <a:p>
            <a:pPr>
              <a:lnSpc>
                <a:spcPct val="100000"/>
              </a:lnSpc>
              <a:spcBef>
                <a:spcPts val="0"/>
              </a:spcBef>
            </a:pPr>
            <a:endParaRPr lang="en-US" sz="1000" b="0" dirty="0" smtClean="0"/>
          </a:p>
          <a:p>
            <a:pPr marL="914400" indent="-454025">
              <a:lnSpc>
                <a:spcPct val="100000"/>
              </a:lnSpc>
              <a:spcBef>
                <a:spcPts val="0"/>
              </a:spcBef>
              <a:buFont typeface="Arial" panose="020B0604020202020204" pitchFamily="34" charset="0"/>
              <a:buChar char="•"/>
            </a:pPr>
            <a:r>
              <a:rPr lang="en-US" sz="2000" b="0" dirty="0" smtClean="0"/>
              <a:t>Instead, beneficiaries </a:t>
            </a:r>
            <a:r>
              <a:rPr lang="en-US" sz="2000" b="0" dirty="0"/>
              <a:t>must present </a:t>
            </a:r>
            <a:r>
              <a:rPr lang="en-US" sz="2000" b="0" dirty="0" smtClean="0"/>
              <a:t>such evidence, if applicable, at </a:t>
            </a:r>
            <a:r>
              <a:rPr lang="en-US" sz="2000" b="0" dirty="0"/>
              <a:t>the time of a visa application or, if a visa is not required, at the time they seek admission into the United States. </a:t>
            </a:r>
          </a:p>
          <a:p>
            <a:pPr>
              <a:lnSpc>
                <a:spcPct val="100000"/>
              </a:lnSpc>
              <a:spcBef>
                <a:spcPts val="0"/>
              </a:spcBef>
            </a:pPr>
            <a:endParaRPr lang="en-US" sz="2000" b="0" dirty="0"/>
          </a:p>
        </p:txBody>
      </p:sp>
    </p:spTree>
    <p:extLst>
      <p:ext uri="{BB962C8B-B14F-4D97-AF65-F5344CB8AC3E}">
        <p14:creationId xmlns:p14="http://schemas.microsoft.com/office/powerpoint/2010/main" val="25936966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6699"/>
                </a:solidFill>
              </a:rPr>
              <a:t>Beneficiary Requirements</a:t>
            </a:r>
          </a:p>
        </p:txBody>
      </p:sp>
      <p:sp>
        <p:nvSpPr>
          <p:cNvPr id="3" name="Content Placeholder 2"/>
          <p:cNvSpPr>
            <a:spLocks noGrp="1"/>
          </p:cNvSpPr>
          <p:nvPr>
            <p:ph idx="1"/>
          </p:nvPr>
        </p:nvSpPr>
        <p:spPr/>
        <p:txBody>
          <a:bodyPr/>
          <a:lstStyle/>
          <a:p>
            <a:pPr>
              <a:lnSpc>
                <a:spcPct val="100000"/>
              </a:lnSpc>
              <a:spcBef>
                <a:spcPts val="0"/>
              </a:spcBef>
            </a:pPr>
            <a:r>
              <a:rPr lang="en-US" sz="2000" b="0" dirty="0"/>
              <a:t>If the beneficiary is in the United States, then he or she </a:t>
            </a:r>
            <a:r>
              <a:rPr lang="en-US" sz="2000" u="sng" dirty="0"/>
              <a:t>must</a:t>
            </a:r>
            <a:r>
              <a:rPr lang="en-US" sz="2000" b="0" dirty="0"/>
              <a:t> be named on Form I-129</a:t>
            </a:r>
            <a:r>
              <a:rPr lang="en-US" sz="2000" b="0" dirty="0" smtClean="0"/>
              <a:t>.</a:t>
            </a:r>
          </a:p>
          <a:p>
            <a:pPr>
              <a:lnSpc>
                <a:spcPct val="100000"/>
              </a:lnSpc>
              <a:spcBef>
                <a:spcPts val="0"/>
              </a:spcBef>
            </a:pPr>
            <a:endParaRPr lang="en-US" sz="2000" b="0" dirty="0"/>
          </a:p>
          <a:p>
            <a:pPr>
              <a:lnSpc>
                <a:spcPct val="100000"/>
              </a:lnSpc>
              <a:spcBef>
                <a:spcPts val="0"/>
              </a:spcBef>
            </a:pPr>
            <a:r>
              <a:rPr lang="en-US" sz="2000" b="0" dirty="0"/>
              <a:t>For petitions with </a:t>
            </a:r>
            <a:r>
              <a:rPr lang="en-US" sz="2000" u="sng" dirty="0"/>
              <a:t>named</a:t>
            </a:r>
            <a:r>
              <a:rPr lang="en-US" sz="2000" b="0" dirty="0"/>
              <a:t> beneficiaries:</a:t>
            </a:r>
          </a:p>
          <a:p>
            <a:pPr>
              <a:lnSpc>
                <a:spcPct val="100000"/>
              </a:lnSpc>
              <a:spcBef>
                <a:spcPts val="0"/>
              </a:spcBef>
            </a:pPr>
            <a:endParaRPr lang="en-US" sz="1000" b="0" dirty="0" smtClean="0"/>
          </a:p>
          <a:p>
            <a:pPr marL="914400" indent="-454025">
              <a:lnSpc>
                <a:spcPct val="100000"/>
              </a:lnSpc>
              <a:spcBef>
                <a:spcPts val="0"/>
              </a:spcBef>
              <a:buFont typeface="Arial" panose="020B0604020202020204" pitchFamily="34" charset="0"/>
              <a:buChar char="•"/>
            </a:pPr>
            <a:r>
              <a:rPr lang="en-US" sz="2000" b="0" dirty="0"/>
              <a:t>e</a:t>
            </a:r>
            <a:r>
              <a:rPr lang="en-US" sz="2000" b="0" dirty="0" smtClean="0"/>
              <a:t>vidence </a:t>
            </a:r>
            <a:r>
              <a:rPr lang="en-US" sz="2000" b="0" dirty="0"/>
              <a:t>accompanying the petition must show that the beneficiary meets the minimum employment, education, or training requirements on the TLC, if any, as of the TLC filing date.</a:t>
            </a:r>
          </a:p>
          <a:p>
            <a:pPr>
              <a:lnSpc>
                <a:spcPct val="100000"/>
              </a:lnSpc>
              <a:spcBef>
                <a:spcPts val="0"/>
              </a:spcBef>
            </a:pPr>
            <a:endParaRPr lang="en-US" sz="2000" b="0" dirty="0"/>
          </a:p>
          <a:p>
            <a:pPr>
              <a:lnSpc>
                <a:spcPct val="100000"/>
              </a:lnSpc>
              <a:spcBef>
                <a:spcPts val="0"/>
              </a:spcBef>
            </a:pPr>
            <a:r>
              <a:rPr lang="en-US" sz="2000" dirty="0"/>
              <a:t>NOTE: </a:t>
            </a:r>
            <a:r>
              <a:rPr lang="en-US" sz="2000" b="0" dirty="0"/>
              <a:t>The beneficiary must be named if he or she is </a:t>
            </a:r>
            <a:r>
              <a:rPr lang="en-US" sz="2000" b="0" dirty="0" smtClean="0"/>
              <a:t>a national </a:t>
            </a:r>
            <a:r>
              <a:rPr lang="en-US" sz="2000" b="0" dirty="0"/>
              <a:t>of </a:t>
            </a:r>
            <a:r>
              <a:rPr lang="en-US" sz="2000" b="0" dirty="0" smtClean="0"/>
              <a:t>a country </a:t>
            </a:r>
            <a:r>
              <a:rPr lang="en-US" sz="2000" b="0" dirty="0"/>
              <a:t>that </a:t>
            </a:r>
            <a:r>
              <a:rPr lang="en-US" sz="2000" b="0" dirty="0" smtClean="0"/>
              <a:t>is </a:t>
            </a:r>
            <a:r>
              <a:rPr lang="en-US" sz="2000" b="0" dirty="0"/>
              <a:t>not designated </a:t>
            </a:r>
            <a:r>
              <a:rPr lang="en-US" sz="2000" b="0" dirty="0" smtClean="0"/>
              <a:t>as </a:t>
            </a:r>
            <a:r>
              <a:rPr lang="en-US" sz="2000" b="0" dirty="0"/>
              <a:t>eligible to participate in the H-2A program.</a:t>
            </a:r>
          </a:p>
          <a:p>
            <a:pPr>
              <a:lnSpc>
                <a:spcPct val="100000"/>
              </a:lnSpc>
              <a:spcBef>
                <a:spcPts val="0"/>
              </a:spcBef>
            </a:pPr>
            <a:endParaRPr lang="en-US" sz="2000" b="0" dirty="0">
              <a:solidFill>
                <a:srgbClr val="00B050"/>
              </a:solidFill>
            </a:endParaRPr>
          </a:p>
          <a:p>
            <a:pPr>
              <a:lnSpc>
                <a:spcPct val="100000"/>
              </a:lnSpc>
              <a:spcBef>
                <a:spcPts val="0"/>
              </a:spcBef>
            </a:pPr>
            <a:endParaRPr lang="en-US" sz="2000" b="0" dirty="0"/>
          </a:p>
        </p:txBody>
      </p:sp>
    </p:spTree>
    <p:extLst>
      <p:ext uri="{BB962C8B-B14F-4D97-AF65-F5344CB8AC3E}">
        <p14:creationId xmlns:p14="http://schemas.microsoft.com/office/powerpoint/2010/main" val="12931100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Background Checks</a:t>
            </a:r>
            <a:endParaRPr lang="en-US" dirty="0"/>
          </a:p>
        </p:txBody>
      </p:sp>
      <p:sp>
        <p:nvSpPr>
          <p:cNvPr id="3" name="Content Placeholder 2"/>
          <p:cNvSpPr>
            <a:spLocks noGrp="1"/>
          </p:cNvSpPr>
          <p:nvPr>
            <p:ph idx="1"/>
          </p:nvPr>
        </p:nvSpPr>
        <p:spPr/>
        <p:txBody>
          <a:bodyPr/>
          <a:lstStyle/>
          <a:p>
            <a:pPr>
              <a:lnSpc>
                <a:spcPct val="100000"/>
              </a:lnSpc>
              <a:spcBef>
                <a:spcPts val="0"/>
              </a:spcBef>
              <a:defRPr/>
            </a:pPr>
            <a:r>
              <a:rPr lang="en-US" sz="2000" b="0" dirty="0">
                <a:cs typeface="Arial" panose="020B0604020202020204" pitchFamily="34" charset="0"/>
              </a:rPr>
              <a:t>As part of the adjudication process, USCIS </a:t>
            </a:r>
            <a:r>
              <a:rPr lang="en-US" sz="2000" b="0" dirty="0" smtClean="0">
                <a:cs typeface="Arial" panose="020B0604020202020204" pitchFamily="34" charset="0"/>
              </a:rPr>
              <a:t>conducts </a:t>
            </a:r>
            <a:r>
              <a:rPr lang="en-US" sz="2000" b="0" dirty="0">
                <a:cs typeface="Arial" panose="020B0604020202020204" pitchFamily="34" charset="0"/>
              </a:rPr>
              <a:t>security and background checks on all named workers.  While an H-2A petition may be filed on behalf of multiple workers, when petitioning for named workers, any security-related issues for one beneficiary may result in delays for every other beneficiary of that same petition. </a:t>
            </a:r>
          </a:p>
        </p:txBody>
      </p:sp>
    </p:spTree>
    <p:extLst>
      <p:ext uri="{BB962C8B-B14F-4D97-AF65-F5344CB8AC3E}">
        <p14:creationId xmlns:p14="http://schemas.microsoft.com/office/powerpoint/2010/main" val="3229344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6699"/>
                </a:solidFill>
              </a:rPr>
              <a:t>Limitation of Stay</a:t>
            </a:r>
          </a:p>
        </p:txBody>
      </p:sp>
      <p:sp>
        <p:nvSpPr>
          <p:cNvPr id="3" name="Content Placeholder 2"/>
          <p:cNvSpPr>
            <a:spLocks noGrp="1"/>
          </p:cNvSpPr>
          <p:nvPr>
            <p:ph idx="1"/>
          </p:nvPr>
        </p:nvSpPr>
        <p:spPr/>
        <p:txBody>
          <a:bodyPr/>
          <a:lstStyle/>
          <a:p>
            <a:pPr>
              <a:lnSpc>
                <a:spcPct val="100000"/>
              </a:lnSpc>
              <a:spcBef>
                <a:spcPts val="0"/>
              </a:spcBef>
            </a:pPr>
            <a:r>
              <a:rPr lang="en-US" sz="2000" b="0" dirty="0"/>
              <a:t>H-2A </a:t>
            </a:r>
            <a:r>
              <a:rPr lang="en-US" sz="2000" b="0" dirty="0" smtClean="0"/>
              <a:t>status </a:t>
            </a:r>
            <a:r>
              <a:rPr lang="en-US" sz="2000" b="0" dirty="0"/>
              <a:t>may be granted for the maximum period of time authorized on the TLC (usually 1 year or less</a:t>
            </a:r>
            <a:r>
              <a:rPr lang="en-US" sz="2000" b="0" dirty="0" smtClean="0"/>
              <a:t>).</a:t>
            </a:r>
          </a:p>
          <a:p>
            <a:pPr>
              <a:lnSpc>
                <a:spcPct val="100000"/>
              </a:lnSpc>
              <a:spcBef>
                <a:spcPts val="0"/>
              </a:spcBef>
            </a:pPr>
            <a:endParaRPr lang="en-US" sz="2000" b="0" dirty="0" smtClean="0"/>
          </a:p>
          <a:p>
            <a:pPr>
              <a:lnSpc>
                <a:spcPct val="100000"/>
              </a:lnSpc>
              <a:spcBef>
                <a:spcPts val="0"/>
              </a:spcBef>
            </a:pPr>
            <a:r>
              <a:rPr lang="en-US" sz="2000" b="0" dirty="0" smtClean="0"/>
              <a:t>A worker’s status </a:t>
            </a:r>
            <a:r>
              <a:rPr lang="en-US" sz="2000" b="0" dirty="0"/>
              <a:t>in H-2A </a:t>
            </a:r>
            <a:r>
              <a:rPr lang="en-US" sz="2000" b="0" dirty="0" smtClean="0"/>
              <a:t>classification may be extended.</a:t>
            </a:r>
            <a:endParaRPr lang="en-US" sz="2000" b="0" dirty="0"/>
          </a:p>
          <a:p>
            <a:pPr>
              <a:lnSpc>
                <a:spcPct val="100000"/>
              </a:lnSpc>
              <a:spcBef>
                <a:spcPts val="0"/>
              </a:spcBef>
            </a:pPr>
            <a:endParaRPr lang="en-US" sz="2000" b="0" dirty="0" smtClean="0"/>
          </a:p>
          <a:p>
            <a:pPr>
              <a:lnSpc>
                <a:spcPct val="100000"/>
              </a:lnSpc>
              <a:spcBef>
                <a:spcPts val="0"/>
              </a:spcBef>
            </a:pPr>
            <a:r>
              <a:rPr lang="en-US" sz="2000" b="0" dirty="0" smtClean="0"/>
              <a:t>The limitation </a:t>
            </a:r>
            <a:r>
              <a:rPr lang="en-US" sz="2000" b="0" dirty="0"/>
              <a:t>of stay in H-2A </a:t>
            </a:r>
            <a:r>
              <a:rPr lang="en-US" sz="2000" b="0" dirty="0" smtClean="0"/>
              <a:t>status </a:t>
            </a:r>
            <a:r>
              <a:rPr lang="en-US" sz="2000" b="0" dirty="0"/>
              <a:t>is 3 </a:t>
            </a:r>
            <a:r>
              <a:rPr lang="en-US" sz="2000" b="0" dirty="0" smtClean="0"/>
              <a:t>years (which also includes time spent in other “H” or “L” classifications).</a:t>
            </a:r>
            <a:endParaRPr lang="en-US" sz="2000" b="0" dirty="0"/>
          </a:p>
          <a:p>
            <a:pPr>
              <a:lnSpc>
                <a:spcPct val="100000"/>
              </a:lnSpc>
              <a:spcBef>
                <a:spcPts val="0"/>
              </a:spcBef>
            </a:pPr>
            <a:endParaRPr lang="en-US" sz="2000" b="0" dirty="0" smtClean="0"/>
          </a:p>
          <a:p>
            <a:pPr>
              <a:lnSpc>
                <a:spcPct val="100000"/>
              </a:lnSpc>
              <a:spcBef>
                <a:spcPts val="0"/>
              </a:spcBef>
            </a:pPr>
            <a:r>
              <a:rPr lang="en-US" sz="2000" b="0" dirty="0" smtClean="0"/>
              <a:t>After </a:t>
            </a:r>
            <a:r>
              <a:rPr lang="en-US" sz="2000" b="0" dirty="0"/>
              <a:t>being in H-2A </a:t>
            </a:r>
            <a:r>
              <a:rPr lang="en-US" sz="2000" b="0" dirty="0" smtClean="0"/>
              <a:t>status </a:t>
            </a:r>
            <a:r>
              <a:rPr lang="en-US" sz="2000" b="0" dirty="0"/>
              <a:t>for 3 years, a worker must leave the U.S. for at least 3 months before he or she is again eligible for H-2A </a:t>
            </a:r>
            <a:r>
              <a:rPr lang="en-US" sz="2000" b="0" dirty="0" smtClean="0"/>
              <a:t>classification</a:t>
            </a:r>
            <a:r>
              <a:rPr lang="en-US" sz="2000" b="0" dirty="0"/>
              <a:t>.</a:t>
            </a:r>
          </a:p>
          <a:p>
            <a:pPr>
              <a:lnSpc>
                <a:spcPct val="100000"/>
              </a:lnSpc>
              <a:spcBef>
                <a:spcPts val="0"/>
              </a:spcBef>
            </a:pPr>
            <a:endParaRPr lang="en-US" sz="2000" b="0" dirty="0">
              <a:solidFill>
                <a:srgbClr val="00B050"/>
              </a:solidFill>
            </a:endParaRPr>
          </a:p>
          <a:p>
            <a:pPr>
              <a:lnSpc>
                <a:spcPct val="100000"/>
              </a:lnSpc>
              <a:spcBef>
                <a:spcPts val="0"/>
              </a:spcBef>
            </a:pPr>
            <a:endParaRPr lang="en-US" sz="2000" b="0" dirty="0"/>
          </a:p>
        </p:txBody>
      </p:sp>
    </p:spTree>
    <p:extLst>
      <p:ext uri="{BB962C8B-B14F-4D97-AF65-F5344CB8AC3E}">
        <p14:creationId xmlns:p14="http://schemas.microsoft.com/office/powerpoint/2010/main" val="13963344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USCIS Presentation Disclaimer</a:t>
            </a:r>
            <a:endParaRPr lang="en-US" dirty="0"/>
          </a:p>
        </p:txBody>
      </p:sp>
      <p:sp>
        <p:nvSpPr>
          <p:cNvPr id="3" name="Content Placeholder 2"/>
          <p:cNvSpPr>
            <a:spLocks noGrp="1"/>
          </p:cNvSpPr>
          <p:nvPr>
            <p:ph idx="1"/>
          </p:nvPr>
        </p:nvSpPr>
        <p:spPr/>
        <p:txBody>
          <a:bodyPr/>
          <a:lstStyle/>
          <a:p>
            <a:pPr lvl="0">
              <a:lnSpc>
                <a:spcPct val="100000"/>
              </a:lnSpc>
              <a:spcBef>
                <a:spcPts val="0"/>
              </a:spcBef>
            </a:pPr>
            <a:r>
              <a:rPr lang="en-US" sz="2000" b="0" dirty="0">
                <a:cs typeface="Arial" panose="020B0604020202020204" pitchFamily="34" charset="0"/>
              </a:rPr>
              <a:t>We understand that you will be taking notes today of the statements made by USCIS personnel. The materials being presented today are for informational purposes only and are not legal advice. The information disseminated today and statements made by USCIS personnel are intended solely for the purpose of providing public outreach to the Agency’s stakeholders about issues of mutual interest. It is not intended to, does not, and may not be relied upon to create any right or benefit, substantive or procedural, enforceable at law or by any individual or other party in removal proceedings, in litigation with the United States, or in any other form or manner.</a:t>
            </a:r>
            <a:endParaRPr lang="en-US" altLang="en-US" sz="2000" b="0" dirty="0">
              <a:cs typeface="Arial" panose="020B0604020202020204" pitchFamily="34" charset="0"/>
            </a:endParaRPr>
          </a:p>
        </p:txBody>
      </p:sp>
    </p:spTree>
    <p:extLst>
      <p:ext uri="{BB962C8B-B14F-4D97-AF65-F5344CB8AC3E}">
        <p14:creationId xmlns:p14="http://schemas.microsoft.com/office/powerpoint/2010/main" val="6765127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Eligible Countries List</a:t>
            </a:r>
            <a:endParaRPr lang="en-US" dirty="0">
              <a:solidFill>
                <a:srgbClr val="006699"/>
              </a:solidFill>
            </a:endParaRPr>
          </a:p>
        </p:txBody>
      </p:sp>
      <p:sp>
        <p:nvSpPr>
          <p:cNvPr id="3" name="Content Placeholder 2"/>
          <p:cNvSpPr>
            <a:spLocks noGrp="1"/>
          </p:cNvSpPr>
          <p:nvPr>
            <p:ph idx="1"/>
          </p:nvPr>
        </p:nvSpPr>
        <p:spPr/>
        <p:txBody>
          <a:bodyPr/>
          <a:lstStyle/>
          <a:p>
            <a:pPr>
              <a:lnSpc>
                <a:spcPct val="100000"/>
              </a:lnSpc>
              <a:spcBef>
                <a:spcPts val="0"/>
              </a:spcBef>
            </a:pPr>
            <a:r>
              <a:rPr lang="en-US" sz="2000" b="0" dirty="0"/>
              <a:t>H-2A </a:t>
            </a:r>
            <a:r>
              <a:rPr lang="en-US" sz="2000" b="0" dirty="0" smtClean="0"/>
              <a:t>petitions </a:t>
            </a:r>
            <a:r>
              <a:rPr lang="en-US" sz="2000" b="0" dirty="0"/>
              <a:t>may </a:t>
            </a:r>
            <a:r>
              <a:rPr lang="en-US" sz="2000" b="0" dirty="0" smtClean="0"/>
              <a:t>generally only </a:t>
            </a:r>
            <a:r>
              <a:rPr lang="en-US" sz="2000" b="0" dirty="0"/>
              <a:t>be approved for nationals of countries that the Secretary of Homeland Security, with concurrence </a:t>
            </a:r>
            <a:r>
              <a:rPr lang="en-US" sz="2000" b="0" dirty="0" smtClean="0"/>
              <a:t>from the </a:t>
            </a:r>
            <a:r>
              <a:rPr lang="en-US" sz="2000" b="0" dirty="0"/>
              <a:t>Secretary of State, has designated as participating countries.  This is known as the “Eligible Countries List.”</a:t>
            </a:r>
          </a:p>
          <a:p>
            <a:pPr>
              <a:lnSpc>
                <a:spcPct val="100000"/>
              </a:lnSpc>
              <a:spcBef>
                <a:spcPts val="0"/>
              </a:spcBef>
            </a:pPr>
            <a:endParaRPr lang="en-US" sz="2000" b="0" dirty="0"/>
          </a:p>
          <a:p>
            <a:pPr>
              <a:lnSpc>
                <a:spcPct val="100000"/>
              </a:lnSpc>
              <a:spcBef>
                <a:spcPts val="0"/>
              </a:spcBef>
            </a:pPr>
            <a:r>
              <a:rPr lang="en-US" sz="2000" b="0" dirty="0"/>
              <a:t>On a regular basis, DHS publishes a Federal Register Notice that lists the countries whose nationals are eligible to participate in the H-2A </a:t>
            </a:r>
            <a:r>
              <a:rPr lang="en-US" sz="2000" b="0" dirty="0" smtClean="0"/>
              <a:t>program.  </a:t>
            </a:r>
            <a:r>
              <a:rPr lang="en-US" sz="2000" b="0" dirty="0"/>
              <a:t>This list is also available </a:t>
            </a:r>
            <a:r>
              <a:rPr lang="en-US" sz="2000" b="0" dirty="0" smtClean="0"/>
              <a:t>at </a:t>
            </a:r>
            <a:r>
              <a:rPr lang="en-US" sz="2000" b="0" dirty="0" smtClean="0">
                <a:solidFill>
                  <a:srgbClr val="00B050"/>
                </a:solidFill>
                <a:hlinkClick r:id="rId3"/>
              </a:rPr>
              <a:t>www.uscis.gov/H-2A</a:t>
            </a:r>
            <a:r>
              <a:rPr lang="en-US" sz="2000" b="0" dirty="0"/>
              <a:t>.</a:t>
            </a:r>
          </a:p>
          <a:p>
            <a:pPr>
              <a:lnSpc>
                <a:spcPct val="100000"/>
              </a:lnSpc>
              <a:spcBef>
                <a:spcPts val="0"/>
              </a:spcBef>
              <a:spcAft>
                <a:spcPts val="600"/>
              </a:spcAft>
            </a:pPr>
            <a:endParaRPr lang="en-US" sz="2000" dirty="0"/>
          </a:p>
        </p:txBody>
      </p:sp>
    </p:spTree>
    <p:extLst>
      <p:ext uri="{BB962C8B-B14F-4D97-AF65-F5344CB8AC3E}">
        <p14:creationId xmlns:p14="http://schemas.microsoft.com/office/powerpoint/2010/main" val="20210224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Eligible Countries List</a:t>
            </a:r>
            <a:endParaRPr lang="en-US" dirty="0"/>
          </a:p>
        </p:txBody>
      </p:sp>
      <p:sp>
        <p:nvSpPr>
          <p:cNvPr id="3" name="Content Placeholder 2"/>
          <p:cNvSpPr>
            <a:spLocks noGrp="1"/>
          </p:cNvSpPr>
          <p:nvPr>
            <p:ph idx="1"/>
          </p:nvPr>
        </p:nvSpPr>
        <p:spPr/>
        <p:txBody>
          <a:bodyPr/>
          <a:lstStyle/>
          <a:p>
            <a:pPr>
              <a:lnSpc>
                <a:spcPct val="100000"/>
              </a:lnSpc>
              <a:spcBef>
                <a:spcPts val="0"/>
              </a:spcBef>
            </a:pPr>
            <a:r>
              <a:rPr lang="en-US" sz="2000" b="0" dirty="0" smtClean="0"/>
              <a:t>USCIS </a:t>
            </a:r>
            <a:r>
              <a:rPr lang="en-US" sz="2000" b="0" dirty="0"/>
              <a:t>may approve H-2A petitions for nationals of countries </a:t>
            </a:r>
            <a:r>
              <a:rPr lang="en-US" sz="2000" b="0" u="sng" dirty="0"/>
              <a:t>not</a:t>
            </a:r>
            <a:r>
              <a:rPr lang="en-US" sz="2000" b="0" dirty="0"/>
              <a:t> on the list if it is </a:t>
            </a:r>
            <a:r>
              <a:rPr lang="en-US" sz="2000" b="0" dirty="0" smtClean="0"/>
              <a:t>determined </a:t>
            </a:r>
            <a:r>
              <a:rPr lang="en-US" sz="2000" b="0" dirty="0"/>
              <a:t>to be in the interest of the United States.  </a:t>
            </a:r>
            <a:endParaRPr lang="en-US" sz="2000" b="0" dirty="0" smtClean="0"/>
          </a:p>
          <a:p>
            <a:pPr>
              <a:lnSpc>
                <a:spcPct val="100000"/>
              </a:lnSpc>
              <a:spcBef>
                <a:spcPts val="0"/>
              </a:spcBef>
            </a:pPr>
            <a:endParaRPr lang="en-US" sz="2000" b="0" dirty="0"/>
          </a:p>
          <a:p>
            <a:pPr>
              <a:lnSpc>
                <a:spcPct val="100000"/>
              </a:lnSpc>
              <a:spcBef>
                <a:spcPts val="0"/>
              </a:spcBef>
            </a:pPr>
            <a:r>
              <a:rPr lang="en-US" sz="2000" b="0" dirty="0" smtClean="0"/>
              <a:t>To request workers who are </a:t>
            </a:r>
            <a:r>
              <a:rPr lang="en-US" sz="2000" b="0" dirty="0"/>
              <a:t>nationals of countries that have not been designated as eligible to participate in the H-2A program</a:t>
            </a:r>
            <a:r>
              <a:rPr lang="en-US" sz="2000" b="0" dirty="0" smtClean="0"/>
              <a:t>, </a:t>
            </a:r>
            <a:r>
              <a:rPr lang="en-US" sz="2000" b="0" dirty="0"/>
              <a:t>you must:</a:t>
            </a:r>
          </a:p>
          <a:p>
            <a:pPr marL="914400" indent="-454025">
              <a:lnSpc>
                <a:spcPct val="100000"/>
              </a:lnSpc>
              <a:spcBef>
                <a:spcPts val="0"/>
              </a:spcBef>
              <a:buFont typeface="Arial" panose="020B0604020202020204" pitchFamily="34" charset="0"/>
              <a:buChar char="•"/>
            </a:pPr>
            <a:r>
              <a:rPr lang="en-US" sz="2000" b="0" dirty="0" smtClean="0"/>
              <a:t>name </a:t>
            </a:r>
            <a:r>
              <a:rPr lang="en-US" sz="2000" b="0" dirty="0"/>
              <a:t>each beneficiary on </a:t>
            </a:r>
            <a:r>
              <a:rPr lang="en-US" sz="2000" b="0" dirty="0" smtClean="0"/>
              <a:t>the </a:t>
            </a:r>
            <a:r>
              <a:rPr lang="en-US" sz="2000" b="0" dirty="0"/>
              <a:t>H-2A petition </a:t>
            </a:r>
            <a:r>
              <a:rPr lang="en-US" sz="2000" b="0" dirty="0" smtClean="0"/>
              <a:t>who </a:t>
            </a:r>
            <a:r>
              <a:rPr lang="en-US" sz="2000" b="0" dirty="0"/>
              <a:t>is not from an eligible </a:t>
            </a:r>
            <a:r>
              <a:rPr lang="en-US" sz="2000" b="0" dirty="0" smtClean="0"/>
              <a:t>country; </a:t>
            </a:r>
            <a:r>
              <a:rPr lang="en-US" sz="2000" b="0" dirty="0"/>
              <a:t>and</a:t>
            </a:r>
          </a:p>
          <a:p>
            <a:pPr marL="914400" indent="-454025">
              <a:lnSpc>
                <a:spcPct val="100000"/>
              </a:lnSpc>
              <a:spcBef>
                <a:spcPts val="0"/>
              </a:spcBef>
              <a:buFont typeface="Arial" panose="020B0604020202020204" pitchFamily="34" charset="0"/>
              <a:buChar char="•"/>
            </a:pPr>
            <a:r>
              <a:rPr lang="en-US" sz="2000" b="0" dirty="0"/>
              <a:t>p</a:t>
            </a:r>
            <a:r>
              <a:rPr lang="en-US" sz="2000" b="0" dirty="0" smtClean="0"/>
              <a:t>rovide </a:t>
            </a:r>
            <a:r>
              <a:rPr lang="en-US" sz="2000" b="0" dirty="0"/>
              <a:t>evidence to show that it is in the U.S. interest for the alien to be the beneficiary of such a petition.</a:t>
            </a:r>
          </a:p>
          <a:p>
            <a:pPr>
              <a:lnSpc>
                <a:spcPct val="100000"/>
              </a:lnSpc>
              <a:spcBef>
                <a:spcPts val="0"/>
              </a:spcBef>
              <a:spcAft>
                <a:spcPts val="600"/>
              </a:spcAft>
            </a:pPr>
            <a:endParaRPr lang="en-US" sz="2000" dirty="0"/>
          </a:p>
        </p:txBody>
      </p:sp>
    </p:spTree>
    <p:extLst>
      <p:ext uri="{BB962C8B-B14F-4D97-AF65-F5344CB8AC3E}">
        <p14:creationId xmlns:p14="http://schemas.microsoft.com/office/powerpoint/2010/main" val="145736789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Eligible Countries List</a:t>
            </a:r>
            <a:endParaRPr lang="en-US" dirty="0"/>
          </a:p>
        </p:txBody>
      </p:sp>
      <p:sp>
        <p:nvSpPr>
          <p:cNvPr id="3" name="Content Placeholder 2"/>
          <p:cNvSpPr>
            <a:spLocks noGrp="1"/>
          </p:cNvSpPr>
          <p:nvPr>
            <p:ph idx="1"/>
          </p:nvPr>
        </p:nvSpPr>
        <p:spPr/>
        <p:txBody>
          <a:bodyPr/>
          <a:lstStyle/>
          <a:p>
            <a:pPr>
              <a:lnSpc>
                <a:spcPct val="100000"/>
              </a:lnSpc>
              <a:spcBef>
                <a:spcPts val="0"/>
              </a:spcBef>
            </a:pPr>
            <a:r>
              <a:rPr lang="en-US" sz="2000" b="0" dirty="0" err="1"/>
              <a:t>USCIS’s</a:t>
            </a:r>
            <a:r>
              <a:rPr lang="en-US" sz="2000" b="0" dirty="0"/>
              <a:t> determination of what constitutes the U.S. interest takes into </a:t>
            </a:r>
            <a:r>
              <a:rPr lang="en-US" sz="2000" b="0" dirty="0" smtClean="0"/>
              <a:t>account </a:t>
            </a:r>
            <a:r>
              <a:rPr lang="en-US" sz="2000" b="0" dirty="0"/>
              <a:t>certain factors, including but not limited to:</a:t>
            </a:r>
          </a:p>
          <a:p>
            <a:pPr marL="917575" indent="-457200">
              <a:lnSpc>
                <a:spcPct val="100000"/>
              </a:lnSpc>
              <a:spcBef>
                <a:spcPts val="0"/>
              </a:spcBef>
              <a:buFont typeface="+mj-lt"/>
              <a:buAutoNum type="arabicPeriod"/>
            </a:pPr>
            <a:r>
              <a:rPr lang="en-US" sz="2000" b="0" dirty="0" smtClean="0"/>
              <a:t>Evidence </a:t>
            </a:r>
            <a:r>
              <a:rPr lang="en-US" sz="2000" b="0" dirty="0"/>
              <a:t>demonstrating that a worker with the required skills is not available among U.S. workers or among foreign workers from a country currently on the eligible countries list;</a:t>
            </a:r>
          </a:p>
          <a:p>
            <a:pPr marL="917575" indent="-457200">
              <a:lnSpc>
                <a:spcPct val="100000"/>
              </a:lnSpc>
              <a:spcBef>
                <a:spcPts val="0"/>
              </a:spcBef>
              <a:buFont typeface="+mj-lt"/>
              <a:buAutoNum type="arabicPeriod"/>
            </a:pPr>
            <a:r>
              <a:rPr lang="en-US" sz="2000" b="0" dirty="0" smtClean="0"/>
              <a:t>Evidence </a:t>
            </a:r>
            <a:r>
              <a:rPr lang="en-US" sz="2000" b="0" dirty="0"/>
              <a:t>that the beneficiary has been admitted to the United States previously in H-2A status;</a:t>
            </a:r>
          </a:p>
          <a:p>
            <a:pPr marL="917575" indent="-457200">
              <a:lnSpc>
                <a:spcPct val="100000"/>
              </a:lnSpc>
              <a:spcBef>
                <a:spcPts val="0"/>
              </a:spcBef>
              <a:buFont typeface="+mj-lt"/>
              <a:buAutoNum type="arabicPeriod"/>
            </a:pPr>
            <a:r>
              <a:rPr lang="en-US" sz="2000" b="0" dirty="0" smtClean="0"/>
              <a:t>The </a:t>
            </a:r>
            <a:r>
              <a:rPr lang="en-US" sz="2000" b="0" dirty="0"/>
              <a:t>potential for abuse, fraud, or other harm to the integrity of the H-2A visa program through the potential admission of a beneficiary from a country not </a:t>
            </a:r>
            <a:r>
              <a:rPr lang="en-US" sz="2000" b="0" dirty="0" smtClean="0"/>
              <a:t>currently on the eligible countries list; and</a:t>
            </a:r>
          </a:p>
          <a:p>
            <a:pPr marL="917575" indent="-457200">
              <a:lnSpc>
                <a:spcPct val="100000"/>
              </a:lnSpc>
              <a:spcBef>
                <a:spcPts val="0"/>
              </a:spcBef>
              <a:buFont typeface="+mj-lt"/>
              <a:buAutoNum type="arabicPeriod"/>
            </a:pPr>
            <a:r>
              <a:rPr lang="en-US" sz="2000" b="0" dirty="0" smtClean="0"/>
              <a:t>Such other factors as may serve the U.S. interest.</a:t>
            </a:r>
          </a:p>
          <a:p>
            <a:pPr>
              <a:lnSpc>
                <a:spcPct val="100000"/>
              </a:lnSpc>
              <a:spcBef>
                <a:spcPts val="0"/>
              </a:spcBef>
              <a:spcAft>
                <a:spcPts val="600"/>
              </a:spcAft>
            </a:pPr>
            <a:endParaRPr lang="en-US" sz="2000" dirty="0"/>
          </a:p>
        </p:txBody>
      </p:sp>
    </p:spTree>
    <p:extLst>
      <p:ext uri="{BB962C8B-B14F-4D97-AF65-F5344CB8AC3E}">
        <p14:creationId xmlns:p14="http://schemas.microsoft.com/office/powerpoint/2010/main" val="423581540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Filing Multiple Petitions</a:t>
            </a:r>
            <a:endParaRPr lang="en-US" dirty="0"/>
          </a:p>
        </p:txBody>
      </p:sp>
      <p:sp>
        <p:nvSpPr>
          <p:cNvPr id="3" name="Content Placeholder 2"/>
          <p:cNvSpPr>
            <a:spLocks noGrp="1"/>
          </p:cNvSpPr>
          <p:nvPr>
            <p:ph idx="1"/>
          </p:nvPr>
        </p:nvSpPr>
        <p:spPr/>
        <p:txBody>
          <a:bodyPr/>
          <a:lstStyle/>
          <a:p>
            <a:pPr>
              <a:lnSpc>
                <a:spcPct val="100000"/>
              </a:lnSpc>
              <a:spcBef>
                <a:spcPts val="0"/>
              </a:spcBef>
              <a:spcAft>
                <a:spcPts val="1000"/>
              </a:spcAft>
            </a:pPr>
            <a:r>
              <a:rPr lang="en-US" sz="2000" b="0" dirty="0"/>
              <a:t>If you decide to file more than one petition with the same temporary labor certification, you may only do so if</a:t>
            </a:r>
            <a:r>
              <a:rPr lang="en-US" sz="2000" b="0" dirty="0" smtClean="0"/>
              <a:t>:</a:t>
            </a:r>
            <a:r>
              <a:rPr lang="en-US" sz="2000" b="0" dirty="0"/>
              <a:t> </a:t>
            </a:r>
          </a:p>
          <a:p>
            <a:pPr marL="914400" indent="-454025">
              <a:lnSpc>
                <a:spcPct val="100000"/>
              </a:lnSpc>
              <a:spcBef>
                <a:spcPts val="0"/>
              </a:spcBef>
              <a:spcAft>
                <a:spcPts val="1000"/>
              </a:spcAft>
              <a:buFont typeface="Arial" panose="020B0604020202020204" pitchFamily="34" charset="0"/>
              <a:buChar char="•"/>
              <a:tabLst>
                <a:tab pos="914400" algn="l"/>
              </a:tabLst>
            </a:pPr>
            <a:r>
              <a:rPr lang="en-US" sz="2000" b="0" dirty="0"/>
              <a:t>e</a:t>
            </a:r>
            <a:r>
              <a:rPr lang="en-US" sz="2000" b="0" dirty="0" smtClean="0"/>
              <a:t>ach </a:t>
            </a:r>
            <a:r>
              <a:rPr lang="en-US" sz="2000" b="0" dirty="0"/>
              <a:t>petition is accompanied by </a:t>
            </a:r>
            <a:r>
              <a:rPr lang="en-US" sz="2000" b="0" dirty="0" smtClean="0"/>
              <a:t>a copy of the </a:t>
            </a:r>
            <a:r>
              <a:rPr lang="en-US" sz="2000" b="0" dirty="0"/>
              <a:t>valid temporary labor </a:t>
            </a:r>
            <a:r>
              <a:rPr lang="en-US" sz="2000" b="0" dirty="0" smtClean="0"/>
              <a:t>certification; </a:t>
            </a:r>
            <a:r>
              <a:rPr lang="en-US" sz="2000" b="0" dirty="0"/>
              <a:t>and</a:t>
            </a:r>
          </a:p>
          <a:p>
            <a:pPr marL="914400" indent="-454025">
              <a:lnSpc>
                <a:spcPct val="100000"/>
              </a:lnSpc>
              <a:spcBef>
                <a:spcPts val="0"/>
              </a:spcBef>
              <a:spcAft>
                <a:spcPts val="1000"/>
              </a:spcAft>
              <a:buFont typeface="Arial" panose="020B0604020202020204" pitchFamily="34" charset="0"/>
              <a:buChar char="•"/>
              <a:tabLst>
                <a:tab pos="914400" algn="l"/>
              </a:tabLst>
            </a:pPr>
            <a:r>
              <a:rPr lang="en-US" sz="2000" b="0" dirty="0"/>
              <a:t>t</a:t>
            </a:r>
            <a:r>
              <a:rPr lang="en-US" sz="2000" b="0" dirty="0" smtClean="0"/>
              <a:t>he </a:t>
            </a:r>
            <a:r>
              <a:rPr lang="en-US" sz="2000" b="0" dirty="0"/>
              <a:t>total number of beneficiaries on your petitions does not exceed the total number of workers approved by the U.S. Department of Labor on the temporary labor certification.</a:t>
            </a:r>
          </a:p>
        </p:txBody>
      </p:sp>
    </p:spTree>
    <p:extLst>
      <p:ext uri="{BB962C8B-B14F-4D97-AF65-F5344CB8AC3E}">
        <p14:creationId xmlns:p14="http://schemas.microsoft.com/office/powerpoint/2010/main" val="169601812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Filing Multiple Petitions</a:t>
            </a:r>
            <a:endParaRPr lang="en-US" dirty="0">
              <a:solidFill>
                <a:srgbClr val="006699"/>
              </a:solidFill>
            </a:endParaRPr>
          </a:p>
        </p:txBody>
      </p:sp>
      <p:sp>
        <p:nvSpPr>
          <p:cNvPr id="3" name="Content Placeholder 2"/>
          <p:cNvSpPr>
            <a:spLocks noGrp="1"/>
          </p:cNvSpPr>
          <p:nvPr>
            <p:ph idx="1"/>
          </p:nvPr>
        </p:nvSpPr>
        <p:spPr/>
        <p:txBody>
          <a:bodyPr/>
          <a:lstStyle/>
          <a:p>
            <a:pPr>
              <a:lnSpc>
                <a:spcPct val="100000"/>
              </a:lnSpc>
              <a:spcBef>
                <a:spcPts val="0"/>
              </a:spcBef>
              <a:spcAft>
                <a:spcPts val="1000"/>
              </a:spcAft>
            </a:pPr>
            <a:r>
              <a:rPr lang="en-US" sz="2000" b="0" dirty="0" smtClean="0"/>
              <a:t>In </a:t>
            </a:r>
            <a:r>
              <a:rPr lang="en-US" sz="2000" b="0" dirty="0"/>
              <a:t>cases where filing a separate petition is not required, it may still be advantageous to file more than one H-2A petition.  This can occur when you petition for multiple workers, some of whom may not qualify for part or all of the validity period you request.  This most frequently occurs when:</a:t>
            </a:r>
          </a:p>
          <a:p>
            <a:pPr marL="914400" indent="-454025">
              <a:lnSpc>
                <a:spcPct val="100000"/>
              </a:lnSpc>
              <a:spcBef>
                <a:spcPts val="0"/>
              </a:spcBef>
              <a:spcAft>
                <a:spcPts val="1000"/>
              </a:spcAft>
              <a:buFont typeface="Arial" panose="020B0604020202020204" pitchFamily="34" charset="0"/>
              <a:buChar char="•"/>
            </a:pPr>
            <a:r>
              <a:rPr lang="en-US" sz="2000" b="0" dirty="0" smtClean="0"/>
              <a:t>some of the workers you request are nationals of a country not on the eligible countries list;</a:t>
            </a:r>
          </a:p>
          <a:p>
            <a:pPr marL="914400" indent="-454025">
              <a:lnSpc>
                <a:spcPct val="100000"/>
              </a:lnSpc>
              <a:spcBef>
                <a:spcPts val="0"/>
              </a:spcBef>
              <a:spcAft>
                <a:spcPts val="1000"/>
              </a:spcAft>
              <a:buFont typeface="Arial" panose="020B0604020202020204" pitchFamily="34" charset="0"/>
              <a:buChar char="•"/>
            </a:pPr>
            <a:r>
              <a:rPr lang="en-US" sz="2000" b="0" dirty="0"/>
              <a:t>y</a:t>
            </a:r>
            <a:r>
              <a:rPr lang="en-US" sz="2000" b="0" dirty="0" smtClean="0"/>
              <a:t>ou </a:t>
            </a:r>
            <a:r>
              <a:rPr lang="en-US" sz="2000" b="0" dirty="0"/>
              <a:t>request interrupted stays for workers; or</a:t>
            </a:r>
          </a:p>
          <a:p>
            <a:pPr marL="914400" indent="-454025">
              <a:lnSpc>
                <a:spcPct val="100000"/>
              </a:lnSpc>
              <a:spcBef>
                <a:spcPts val="0"/>
              </a:spcBef>
              <a:buFont typeface="Arial" panose="020B0604020202020204" pitchFamily="34" charset="0"/>
              <a:buChar char="•"/>
            </a:pPr>
            <a:r>
              <a:rPr lang="en-US" sz="2000" b="0" dirty="0"/>
              <a:t>a</a:t>
            </a:r>
            <a:r>
              <a:rPr lang="en-US" sz="2000" b="0" dirty="0" smtClean="0"/>
              <a:t>t </a:t>
            </a:r>
            <a:r>
              <a:rPr lang="en-US" sz="2000" b="0" dirty="0"/>
              <a:t>least one worker is nearing the 3-year maximum stay limit.</a:t>
            </a:r>
          </a:p>
        </p:txBody>
      </p:sp>
    </p:spTree>
    <p:extLst>
      <p:ext uri="{BB962C8B-B14F-4D97-AF65-F5344CB8AC3E}">
        <p14:creationId xmlns:p14="http://schemas.microsoft.com/office/powerpoint/2010/main" val="218162656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Prohibited Fees</a:t>
            </a:r>
            <a:endParaRPr lang="en-US" dirty="0">
              <a:solidFill>
                <a:srgbClr val="006699"/>
              </a:solidFill>
            </a:endParaRPr>
          </a:p>
        </p:txBody>
      </p:sp>
      <p:sp>
        <p:nvSpPr>
          <p:cNvPr id="3" name="Content Placeholder 2"/>
          <p:cNvSpPr>
            <a:spLocks noGrp="1"/>
          </p:cNvSpPr>
          <p:nvPr>
            <p:ph idx="1"/>
          </p:nvPr>
        </p:nvSpPr>
        <p:spPr/>
        <p:txBody>
          <a:bodyPr/>
          <a:lstStyle/>
          <a:p>
            <a:pPr>
              <a:lnSpc>
                <a:spcPct val="100000"/>
              </a:lnSpc>
              <a:spcBef>
                <a:spcPts val="0"/>
              </a:spcBef>
            </a:pPr>
            <a:r>
              <a:rPr lang="en-US" sz="2000" b="0" dirty="0" smtClean="0"/>
              <a:t>Fees, including any type of compensation and/or salary deductions, </a:t>
            </a:r>
            <a:r>
              <a:rPr lang="en-US" sz="2000" b="0" dirty="0"/>
              <a:t>that are imposed as a condition of the H-2A </a:t>
            </a:r>
            <a:r>
              <a:rPr lang="en-US" sz="2000" b="0" dirty="0" smtClean="0"/>
              <a:t>worker’s </a:t>
            </a:r>
            <a:r>
              <a:rPr lang="en-US" sz="2000" b="0" dirty="0"/>
              <a:t>employment or </a:t>
            </a:r>
            <a:r>
              <a:rPr lang="en-US" sz="2000" b="0" dirty="0" smtClean="0"/>
              <a:t>recruitment</a:t>
            </a:r>
            <a:r>
              <a:rPr lang="en-US" sz="2000" b="0" dirty="0"/>
              <a:t> </a:t>
            </a:r>
            <a:r>
              <a:rPr lang="en-US" sz="2000" b="0" dirty="0" smtClean="0"/>
              <a:t>are prohibited.</a:t>
            </a:r>
          </a:p>
          <a:p>
            <a:pPr>
              <a:lnSpc>
                <a:spcPct val="100000"/>
              </a:lnSpc>
              <a:spcBef>
                <a:spcPts val="0"/>
              </a:spcBef>
            </a:pPr>
            <a:endParaRPr lang="en-US" sz="2000" b="0" dirty="0"/>
          </a:p>
          <a:p>
            <a:pPr>
              <a:lnSpc>
                <a:spcPct val="100000"/>
              </a:lnSpc>
              <a:spcBef>
                <a:spcPts val="0"/>
              </a:spcBef>
            </a:pPr>
            <a:r>
              <a:rPr lang="en-US" sz="2000" b="0" dirty="0"/>
              <a:t>By regulation, USCIS has the authority to deny or revoke a petition on notice when a worker pays, directly or indirectly, fees that are a condition of H-2A </a:t>
            </a:r>
            <a:r>
              <a:rPr lang="en-US" sz="2000" b="0" dirty="0" smtClean="0"/>
              <a:t>employment</a:t>
            </a:r>
            <a:r>
              <a:rPr lang="en-US" sz="2000" b="0" dirty="0"/>
              <a:t>. </a:t>
            </a:r>
            <a:endParaRPr lang="en-US" sz="2000" b="0" dirty="0" smtClean="0"/>
          </a:p>
          <a:p>
            <a:pPr>
              <a:lnSpc>
                <a:spcPct val="100000"/>
              </a:lnSpc>
              <a:spcBef>
                <a:spcPts val="0"/>
              </a:spcBef>
            </a:pPr>
            <a:endParaRPr lang="en-US" sz="2000" b="0" dirty="0"/>
          </a:p>
          <a:p>
            <a:pPr>
              <a:lnSpc>
                <a:spcPct val="100000"/>
              </a:lnSpc>
              <a:spcBef>
                <a:spcPts val="0"/>
              </a:spcBef>
            </a:pPr>
            <a:r>
              <a:rPr lang="en-US" sz="2000" b="0" dirty="0"/>
              <a:t>Please see regulations and guidance issued by the U.S. Department of Labor for more information on what </a:t>
            </a:r>
            <a:r>
              <a:rPr lang="en-US" sz="2000" b="0" dirty="0" smtClean="0"/>
              <a:t>costs (or salary deductions), </a:t>
            </a:r>
            <a:r>
              <a:rPr lang="en-US" sz="2000" b="0" dirty="0"/>
              <a:t>if any, may be passed to the </a:t>
            </a:r>
            <a:r>
              <a:rPr lang="en-US" sz="2000" b="0" dirty="0" smtClean="0"/>
              <a:t>H-2A </a:t>
            </a:r>
            <a:r>
              <a:rPr lang="en-US" sz="2000" b="0" dirty="0"/>
              <a:t>worker</a:t>
            </a:r>
            <a:r>
              <a:rPr lang="en-US" sz="2000" b="0" dirty="0" smtClean="0"/>
              <a:t>.</a:t>
            </a:r>
            <a:endParaRPr lang="en-US" sz="2000" b="0" dirty="0"/>
          </a:p>
        </p:txBody>
      </p:sp>
    </p:spTree>
    <p:extLst>
      <p:ext uri="{BB962C8B-B14F-4D97-AF65-F5344CB8AC3E}">
        <p14:creationId xmlns:p14="http://schemas.microsoft.com/office/powerpoint/2010/main" val="104186939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Prohibited Fees</a:t>
            </a:r>
            <a:endParaRPr lang="en-US" dirty="0">
              <a:solidFill>
                <a:srgbClr val="006699"/>
              </a:solidFill>
            </a:endParaRPr>
          </a:p>
        </p:txBody>
      </p:sp>
      <p:sp>
        <p:nvSpPr>
          <p:cNvPr id="3" name="Content Placeholder 2"/>
          <p:cNvSpPr>
            <a:spLocks noGrp="1"/>
          </p:cNvSpPr>
          <p:nvPr>
            <p:ph idx="1"/>
          </p:nvPr>
        </p:nvSpPr>
        <p:spPr/>
        <p:txBody>
          <a:bodyPr/>
          <a:lstStyle/>
          <a:p>
            <a:pPr>
              <a:lnSpc>
                <a:spcPct val="100000"/>
              </a:lnSpc>
              <a:spcBef>
                <a:spcPts val="0"/>
              </a:spcBef>
              <a:spcAft>
                <a:spcPts val="1200"/>
              </a:spcAft>
            </a:pPr>
            <a:r>
              <a:rPr lang="en-US" sz="2000" b="0" dirty="0"/>
              <a:t>Fees paid for </a:t>
            </a:r>
            <a:r>
              <a:rPr lang="en-US" sz="2000" u="sng" dirty="0"/>
              <a:t>by the employer</a:t>
            </a:r>
            <a:r>
              <a:rPr lang="en-US" sz="2000" b="0" dirty="0"/>
              <a:t> to a recruiter, facilitator, or similar employment service are NOT considered prohibited </a:t>
            </a:r>
            <a:r>
              <a:rPr lang="en-US" sz="2000" b="0" dirty="0" smtClean="0"/>
              <a:t>fees.  However, if USCIS determines that the worker paid the petitioner prohibited fees after the filing of the H-2A petition, the petition will be denied or revoked on notice, even </a:t>
            </a:r>
            <a:r>
              <a:rPr lang="en-US" sz="2000" b="0" dirty="0"/>
              <a:t>if the employer subsequently reimburses the worker for such payments.</a:t>
            </a:r>
          </a:p>
          <a:p>
            <a:pPr>
              <a:lnSpc>
                <a:spcPct val="100000"/>
              </a:lnSpc>
              <a:spcBef>
                <a:spcPts val="0"/>
              </a:spcBef>
              <a:spcAft>
                <a:spcPts val="1200"/>
              </a:spcAft>
            </a:pPr>
            <a:r>
              <a:rPr lang="en-US" sz="2000" b="0" dirty="0" smtClean="0"/>
              <a:t>Petitioners </a:t>
            </a:r>
            <a:r>
              <a:rPr lang="en-US" sz="2000" u="sng" dirty="0"/>
              <a:t>must</a:t>
            </a:r>
            <a:r>
              <a:rPr lang="en-US" sz="2000" b="0" dirty="0"/>
              <a:t> notify USCIS of an H-2A </a:t>
            </a:r>
            <a:r>
              <a:rPr lang="en-US" sz="2000" b="0" dirty="0" smtClean="0"/>
              <a:t>worker’s </a:t>
            </a:r>
            <a:r>
              <a:rPr lang="en-US" sz="2000" b="0" dirty="0"/>
              <a:t>payment or agreement to pay prohibited fees to a recruiter, facilitator, or similar employment service within 2 workdays of gaining knowledge of such payment or agreement.</a:t>
            </a:r>
          </a:p>
          <a:p>
            <a:pPr>
              <a:lnSpc>
                <a:spcPct val="100000"/>
              </a:lnSpc>
              <a:spcBef>
                <a:spcPts val="0"/>
              </a:spcBef>
              <a:spcAft>
                <a:spcPts val="1200"/>
              </a:spcAft>
            </a:pPr>
            <a:r>
              <a:rPr lang="en-US" sz="2000" b="0" dirty="0" smtClean="0"/>
              <a:t>Notification </a:t>
            </a:r>
            <a:r>
              <a:rPr lang="en-US" sz="2000" b="0" dirty="0"/>
              <a:t>to USCIS may be by standard/express mail or email.  For addresses, see </a:t>
            </a:r>
            <a:r>
              <a:rPr lang="en-US" sz="2000" b="0" dirty="0" smtClean="0">
                <a:solidFill>
                  <a:srgbClr val="00B050"/>
                </a:solidFill>
                <a:hlinkClick r:id="rId3"/>
              </a:rPr>
              <a:t>www.uscis.gov/H-2A</a:t>
            </a:r>
            <a:r>
              <a:rPr lang="en-US" sz="2000" b="0" dirty="0"/>
              <a:t>.</a:t>
            </a:r>
          </a:p>
          <a:p>
            <a:pPr>
              <a:lnSpc>
                <a:spcPct val="100000"/>
              </a:lnSpc>
              <a:spcBef>
                <a:spcPts val="0"/>
              </a:spcBef>
            </a:pPr>
            <a:endParaRPr lang="en-US" sz="2000" b="0" dirty="0"/>
          </a:p>
          <a:p>
            <a:pPr>
              <a:lnSpc>
                <a:spcPct val="100000"/>
              </a:lnSpc>
              <a:spcBef>
                <a:spcPts val="0"/>
              </a:spcBef>
            </a:pPr>
            <a:endParaRPr lang="en-US" sz="2000" b="0" dirty="0"/>
          </a:p>
        </p:txBody>
      </p:sp>
    </p:spTree>
    <p:extLst>
      <p:ext uri="{BB962C8B-B14F-4D97-AF65-F5344CB8AC3E}">
        <p14:creationId xmlns:p14="http://schemas.microsoft.com/office/powerpoint/2010/main" val="28807550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Employment-Related Notification</a:t>
            </a:r>
            <a:br>
              <a:rPr lang="en-US" dirty="0" smtClean="0">
                <a:solidFill>
                  <a:srgbClr val="006699"/>
                </a:solidFill>
              </a:rPr>
            </a:br>
            <a:r>
              <a:rPr lang="en-US" dirty="0" smtClean="0">
                <a:solidFill>
                  <a:srgbClr val="006699"/>
                </a:solidFill>
              </a:rPr>
              <a:t>Requirement</a:t>
            </a:r>
            <a:endParaRPr lang="en-US" dirty="0"/>
          </a:p>
        </p:txBody>
      </p:sp>
      <p:sp>
        <p:nvSpPr>
          <p:cNvPr id="3" name="Content Placeholder 2"/>
          <p:cNvSpPr>
            <a:spLocks noGrp="1"/>
          </p:cNvSpPr>
          <p:nvPr>
            <p:ph idx="1"/>
          </p:nvPr>
        </p:nvSpPr>
        <p:spPr/>
        <p:txBody>
          <a:bodyPr/>
          <a:lstStyle/>
          <a:p>
            <a:pPr marL="0" lvl="3" indent="0">
              <a:lnSpc>
                <a:spcPct val="100000"/>
              </a:lnSpc>
              <a:spcBef>
                <a:spcPts val="0"/>
              </a:spcBef>
              <a:buNone/>
            </a:pPr>
            <a:r>
              <a:rPr lang="en-US" dirty="0" smtClean="0">
                <a:latin typeface="Source Sans Pro" panose="020B0503030403020204" pitchFamily="34" charset="0"/>
              </a:rPr>
              <a:t>H-2A </a:t>
            </a:r>
            <a:r>
              <a:rPr lang="en-US" dirty="0">
                <a:latin typeface="Source Sans Pro" panose="020B0503030403020204" pitchFamily="34" charset="0"/>
              </a:rPr>
              <a:t>petitioners </a:t>
            </a:r>
            <a:r>
              <a:rPr lang="en-US" b="1" u="sng" dirty="0">
                <a:latin typeface="Source Sans Pro" panose="020B0503030403020204" pitchFamily="34" charset="0"/>
              </a:rPr>
              <a:t>must</a:t>
            </a:r>
            <a:r>
              <a:rPr lang="en-US" dirty="0">
                <a:latin typeface="Source Sans Pro" panose="020B0503030403020204" pitchFamily="34" charset="0"/>
              </a:rPr>
              <a:t> notify USCIS within </a:t>
            </a:r>
            <a:r>
              <a:rPr lang="en-US" dirty="0" smtClean="0">
                <a:latin typeface="Source Sans Pro" panose="020B0503030403020204" pitchFamily="34" charset="0"/>
              </a:rPr>
              <a:t>2 </a:t>
            </a:r>
            <a:r>
              <a:rPr lang="en-US" dirty="0">
                <a:latin typeface="Source Sans Pro" panose="020B0503030403020204" pitchFamily="34" charset="0"/>
              </a:rPr>
              <a:t>work days </a:t>
            </a:r>
            <a:r>
              <a:rPr lang="en-US" dirty="0" smtClean="0">
                <a:latin typeface="Source Sans Pro" panose="020B0503030403020204" pitchFamily="34" charset="0"/>
              </a:rPr>
              <a:t>if </a:t>
            </a:r>
            <a:r>
              <a:rPr lang="en-US" dirty="0">
                <a:latin typeface="Source Sans Pro" panose="020B0503030403020204" pitchFamily="34" charset="0"/>
              </a:rPr>
              <a:t>the following </a:t>
            </a:r>
            <a:r>
              <a:rPr lang="en-US" dirty="0" smtClean="0">
                <a:latin typeface="Source Sans Pro" panose="020B0503030403020204" pitchFamily="34" charset="0"/>
              </a:rPr>
              <a:t>occur:</a:t>
            </a:r>
            <a:endParaRPr lang="en-US" dirty="0">
              <a:latin typeface="Source Sans Pro" panose="020B0503030403020204" pitchFamily="34" charset="0"/>
            </a:endParaRPr>
          </a:p>
          <a:p>
            <a:pPr marL="914400" lvl="4" indent="-457200">
              <a:lnSpc>
                <a:spcPct val="100000"/>
              </a:lnSpc>
              <a:spcBef>
                <a:spcPts val="0"/>
              </a:spcBef>
              <a:buFont typeface="Arial" panose="020B0604020202020204" pitchFamily="34" charset="0"/>
              <a:buChar char="•"/>
            </a:pPr>
            <a:r>
              <a:rPr lang="en-US" b="1" dirty="0" smtClean="0">
                <a:latin typeface="Source Sans Pro" panose="020B0503030403020204" pitchFamily="34" charset="0"/>
              </a:rPr>
              <a:t>No-show</a:t>
            </a:r>
            <a:r>
              <a:rPr lang="en-US" b="1" dirty="0">
                <a:latin typeface="Source Sans Pro" panose="020B0503030403020204" pitchFamily="34" charset="0"/>
              </a:rPr>
              <a:t>:</a:t>
            </a:r>
            <a:r>
              <a:rPr lang="en-US" dirty="0">
                <a:latin typeface="Source Sans Pro" panose="020B0503030403020204" pitchFamily="34" charset="0"/>
              </a:rPr>
              <a:t>  An H-2A worker fails to report to work within 5 workdays of the employment start date on the petition or within 5 workdays of the start date established by the petitioner, whichever is later;</a:t>
            </a:r>
          </a:p>
          <a:p>
            <a:pPr marL="914400" lvl="4" indent="-457200">
              <a:lnSpc>
                <a:spcPct val="100000"/>
              </a:lnSpc>
              <a:spcBef>
                <a:spcPts val="0"/>
              </a:spcBef>
              <a:buFont typeface="Arial" panose="020B0604020202020204" pitchFamily="34" charset="0"/>
              <a:buChar char="•"/>
            </a:pPr>
            <a:r>
              <a:rPr lang="en-US" b="1" dirty="0" smtClean="0">
                <a:latin typeface="Source Sans Pro" panose="020B0503030403020204" pitchFamily="34" charset="0"/>
              </a:rPr>
              <a:t>Absconder</a:t>
            </a:r>
            <a:r>
              <a:rPr lang="en-US" b="1" dirty="0">
                <a:latin typeface="Source Sans Pro" panose="020B0503030403020204" pitchFamily="34" charset="0"/>
              </a:rPr>
              <a:t>:  </a:t>
            </a:r>
            <a:r>
              <a:rPr lang="en-US" dirty="0">
                <a:latin typeface="Source Sans Pro" panose="020B0503030403020204" pitchFamily="34" charset="0"/>
              </a:rPr>
              <a:t>An H-2A worker fails to report for work for a period of </a:t>
            </a:r>
            <a:br>
              <a:rPr lang="en-US" dirty="0">
                <a:latin typeface="Source Sans Pro" panose="020B0503030403020204" pitchFamily="34" charset="0"/>
              </a:rPr>
            </a:br>
            <a:r>
              <a:rPr lang="en-US" dirty="0">
                <a:latin typeface="Source Sans Pro" panose="020B0503030403020204" pitchFamily="34" charset="0"/>
              </a:rPr>
              <a:t>5 consecutive workdays without the consent of the </a:t>
            </a:r>
            <a:r>
              <a:rPr lang="en-US" dirty="0" smtClean="0">
                <a:latin typeface="Source Sans Pro" panose="020B0503030403020204" pitchFamily="34" charset="0"/>
              </a:rPr>
              <a:t>employer;</a:t>
            </a:r>
            <a:endParaRPr lang="en-US" b="1" dirty="0" smtClean="0">
              <a:latin typeface="Source Sans Pro" panose="020B0503030403020204" pitchFamily="34" charset="0"/>
            </a:endParaRPr>
          </a:p>
          <a:p>
            <a:pPr marL="914400" lvl="4" indent="-457200">
              <a:lnSpc>
                <a:spcPct val="100000"/>
              </a:lnSpc>
              <a:spcBef>
                <a:spcPts val="0"/>
              </a:spcBef>
              <a:buFont typeface="Arial" panose="020B0604020202020204" pitchFamily="34" charset="0"/>
              <a:buChar char="•"/>
            </a:pPr>
            <a:r>
              <a:rPr lang="en-US" b="1" dirty="0">
                <a:latin typeface="Source Sans Pro" panose="020B0503030403020204" pitchFamily="34" charset="0"/>
              </a:rPr>
              <a:t>Termination:  </a:t>
            </a:r>
            <a:r>
              <a:rPr lang="en-US" dirty="0">
                <a:latin typeface="Source Sans Pro" panose="020B0503030403020204" pitchFamily="34" charset="0"/>
              </a:rPr>
              <a:t>An H-2A worker is terminated prior to the completion of agricultural labor or services for which he/she was hired; or</a:t>
            </a:r>
          </a:p>
          <a:p>
            <a:pPr marL="914400" lvl="4" indent="-457200">
              <a:lnSpc>
                <a:spcPct val="100000"/>
              </a:lnSpc>
              <a:spcBef>
                <a:spcPts val="0"/>
              </a:spcBef>
              <a:buFont typeface="Arial" panose="020B0604020202020204" pitchFamily="34" charset="0"/>
              <a:buChar char="•"/>
            </a:pPr>
            <a:r>
              <a:rPr lang="en-US" b="1" dirty="0">
                <a:latin typeface="Source Sans Pro" panose="020B0503030403020204" pitchFamily="34" charset="0"/>
              </a:rPr>
              <a:t>Early Completion:  </a:t>
            </a:r>
            <a:r>
              <a:rPr lang="en-US" dirty="0">
                <a:latin typeface="Source Sans Pro" panose="020B0503030403020204" pitchFamily="34" charset="0"/>
              </a:rPr>
              <a:t>The agricultural labor or services for which the H-2A worker was hired was completed more than 30 days earlier than the employment end date stated on the H-2A petition.</a:t>
            </a:r>
          </a:p>
          <a:p>
            <a:pPr marL="457200" lvl="4" indent="0">
              <a:lnSpc>
                <a:spcPct val="100000"/>
              </a:lnSpc>
              <a:spcBef>
                <a:spcPts val="0"/>
              </a:spcBef>
              <a:buNone/>
            </a:pPr>
            <a:endParaRPr lang="en-US" dirty="0">
              <a:latin typeface="Source Sans Pro" panose="020B0503030403020204" pitchFamily="34" charset="0"/>
            </a:endParaRPr>
          </a:p>
        </p:txBody>
      </p:sp>
    </p:spTree>
    <p:extLst>
      <p:ext uri="{BB962C8B-B14F-4D97-AF65-F5344CB8AC3E}">
        <p14:creationId xmlns:p14="http://schemas.microsoft.com/office/powerpoint/2010/main" val="323375896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6699"/>
                </a:solidFill>
              </a:rPr>
              <a:t>Employment-Related Notification</a:t>
            </a:r>
            <a:br>
              <a:rPr lang="en-US" dirty="0">
                <a:solidFill>
                  <a:srgbClr val="006699"/>
                </a:solidFill>
              </a:rPr>
            </a:br>
            <a:r>
              <a:rPr lang="en-US" dirty="0">
                <a:solidFill>
                  <a:srgbClr val="006699"/>
                </a:solidFill>
              </a:rPr>
              <a:t>Requirement</a:t>
            </a:r>
            <a:endParaRPr lang="en-US" dirty="0"/>
          </a:p>
        </p:txBody>
      </p:sp>
      <p:sp>
        <p:nvSpPr>
          <p:cNvPr id="3" name="Content Placeholder 2"/>
          <p:cNvSpPr>
            <a:spLocks noGrp="1"/>
          </p:cNvSpPr>
          <p:nvPr>
            <p:ph idx="1"/>
          </p:nvPr>
        </p:nvSpPr>
        <p:spPr/>
        <p:txBody>
          <a:bodyPr/>
          <a:lstStyle/>
          <a:p>
            <a:pPr marL="0" lvl="4" indent="0">
              <a:lnSpc>
                <a:spcPct val="100000"/>
              </a:lnSpc>
              <a:spcBef>
                <a:spcPts val="0"/>
              </a:spcBef>
              <a:buNone/>
            </a:pPr>
            <a:r>
              <a:rPr lang="en-US" altLang="en-US" dirty="0" smtClean="0">
                <a:latin typeface="Source Sans Pro" panose="020B0503030403020204" pitchFamily="34" charset="0"/>
                <a:cs typeface="Arial" panose="020B0604020202020204" pitchFamily="34" charset="0"/>
              </a:rPr>
              <a:t>Petitioners </a:t>
            </a:r>
            <a:r>
              <a:rPr lang="en-US" altLang="en-US" dirty="0">
                <a:latin typeface="Source Sans Pro" panose="020B0503030403020204" pitchFamily="34" charset="0"/>
                <a:cs typeface="Arial" panose="020B0604020202020204" pitchFamily="34" charset="0"/>
              </a:rPr>
              <a:t>may send notifications </a:t>
            </a:r>
            <a:r>
              <a:rPr lang="en-US" dirty="0">
                <a:latin typeface="Source Sans Pro" panose="020B0503030403020204" pitchFamily="34" charset="0"/>
              </a:rPr>
              <a:t>to USCIS via standard / express mail, or email. The appropriate </a:t>
            </a:r>
            <a:r>
              <a:rPr lang="en-US" altLang="en-US" dirty="0">
                <a:latin typeface="Source Sans Pro" panose="020B0503030403020204" pitchFamily="34" charset="0"/>
                <a:cs typeface="Arial" panose="020B0604020202020204" pitchFamily="34" charset="0"/>
              </a:rPr>
              <a:t>addresses are </a:t>
            </a:r>
            <a:r>
              <a:rPr lang="en-US" altLang="en-US" dirty="0" smtClean="0">
                <a:latin typeface="Source Sans Pro" panose="020B0503030403020204" pitchFamily="34" charset="0"/>
                <a:cs typeface="Arial" panose="020B0604020202020204" pitchFamily="34" charset="0"/>
              </a:rPr>
              <a:t>located at </a:t>
            </a:r>
            <a:r>
              <a:rPr lang="en-US" altLang="en-US" dirty="0" smtClean="0">
                <a:solidFill>
                  <a:srgbClr val="00B050"/>
                </a:solidFill>
                <a:latin typeface="Source Sans Pro" panose="020B0503030403020204" pitchFamily="34" charset="0"/>
                <a:cs typeface="Arial" panose="020B0604020202020204" pitchFamily="34" charset="0"/>
                <a:hlinkClick r:id="rId2"/>
              </a:rPr>
              <a:t>www.uscis.gov/H-2A</a:t>
            </a:r>
            <a:r>
              <a:rPr lang="en-US" altLang="en-US" dirty="0" smtClean="0">
                <a:latin typeface="Source Sans Pro" panose="020B0503030403020204" pitchFamily="34" charset="0"/>
                <a:cs typeface="Arial" panose="020B0604020202020204" pitchFamily="34" charset="0"/>
              </a:rPr>
              <a:t>.</a:t>
            </a:r>
            <a:endParaRPr lang="en-US" altLang="en-US" dirty="0">
              <a:latin typeface="Source Sans Pro" panose="020B0503030403020204" pitchFamily="34" charset="0"/>
              <a:cs typeface="Arial" panose="020B0604020202020204" pitchFamily="34" charset="0"/>
            </a:endParaRPr>
          </a:p>
          <a:p>
            <a:pPr marL="0" lvl="4" indent="0">
              <a:lnSpc>
                <a:spcPct val="100000"/>
              </a:lnSpc>
              <a:spcBef>
                <a:spcPts val="0"/>
              </a:spcBef>
              <a:buNone/>
            </a:pPr>
            <a:endParaRPr lang="en-US" dirty="0" smtClean="0">
              <a:latin typeface="Source Sans Pro" panose="020B0503030403020204" pitchFamily="34" charset="0"/>
            </a:endParaRPr>
          </a:p>
          <a:p>
            <a:pPr marL="0" lvl="4" indent="0">
              <a:lnSpc>
                <a:spcPct val="100000"/>
              </a:lnSpc>
              <a:spcBef>
                <a:spcPts val="0"/>
              </a:spcBef>
              <a:buNone/>
            </a:pPr>
            <a:r>
              <a:rPr lang="en-US" dirty="0" smtClean="0">
                <a:latin typeface="Source Sans Pro" panose="020B0503030403020204" pitchFamily="34" charset="0"/>
              </a:rPr>
              <a:t>Although </a:t>
            </a:r>
            <a:r>
              <a:rPr lang="en-US" dirty="0">
                <a:latin typeface="Source Sans Pro" panose="020B0503030403020204" pitchFamily="34" charset="0"/>
              </a:rPr>
              <a:t>not required, email notification is strongly recommended to ensure timely notification</a:t>
            </a:r>
            <a:r>
              <a:rPr lang="en-US" dirty="0" smtClean="0">
                <a:latin typeface="Source Sans Pro" panose="020B0503030403020204" pitchFamily="34" charset="0"/>
              </a:rPr>
              <a:t>.</a:t>
            </a:r>
          </a:p>
          <a:p>
            <a:pPr marL="0" lvl="4" indent="0">
              <a:lnSpc>
                <a:spcPct val="100000"/>
              </a:lnSpc>
              <a:spcBef>
                <a:spcPts val="0"/>
              </a:spcBef>
              <a:buNone/>
            </a:pPr>
            <a:endParaRPr lang="en-US" dirty="0">
              <a:latin typeface="Source Sans Pro" panose="020B0503030403020204" pitchFamily="34" charset="0"/>
            </a:endParaRPr>
          </a:p>
          <a:p>
            <a:pPr marL="0" lvl="4" indent="0">
              <a:lnSpc>
                <a:spcPct val="100000"/>
              </a:lnSpc>
              <a:spcBef>
                <a:spcPts val="0"/>
              </a:spcBef>
              <a:buNone/>
            </a:pPr>
            <a:r>
              <a:rPr lang="en-US" dirty="0" smtClean="0">
                <a:latin typeface="Source Sans Pro" panose="020B0503030403020204" pitchFamily="34" charset="0"/>
              </a:rPr>
              <a:t>Petitioners must retain evidence of such notification and make it available for inspection by DHS officers for a 1-year period beginning on the date of the notification.</a:t>
            </a:r>
          </a:p>
          <a:p>
            <a:pPr marL="0" lvl="4" indent="0">
              <a:lnSpc>
                <a:spcPct val="100000"/>
              </a:lnSpc>
              <a:spcBef>
                <a:spcPts val="0"/>
              </a:spcBef>
              <a:buNone/>
            </a:pPr>
            <a:endParaRPr lang="en-US" dirty="0">
              <a:latin typeface="Source Sans Pro" panose="020B0503030403020204" pitchFamily="34" charset="0"/>
            </a:endParaRPr>
          </a:p>
          <a:p>
            <a:pPr marL="0" lvl="4" indent="0">
              <a:lnSpc>
                <a:spcPct val="100000"/>
              </a:lnSpc>
              <a:spcBef>
                <a:spcPts val="0"/>
              </a:spcBef>
              <a:buNone/>
            </a:pPr>
            <a:endParaRPr lang="en-US" dirty="0" smtClean="0">
              <a:latin typeface="Source Sans Pro" panose="020B0503030403020204" pitchFamily="34" charset="0"/>
            </a:endParaRPr>
          </a:p>
          <a:p>
            <a:pPr marL="0" lvl="4" indent="0">
              <a:lnSpc>
                <a:spcPct val="100000"/>
              </a:lnSpc>
              <a:spcBef>
                <a:spcPts val="0"/>
              </a:spcBef>
              <a:buNone/>
            </a:pPr>
            <a:endParaRPr lang="en-US" dirty="0">
              <a:latin typeface="Source Sans Pro" panose="020B0503030403020204" pitchFamily="34" charset="0"/>
            </a:endParaRPr>
          </a:p>
          <a:p>
            <a:pPr marL="0" lvl="4" indent="0">
              <a:lnSpc>
                <a:spcPct val="100000"/>
              </a:lnSpc>
              <a:spcBef>
                <a:spcPts val="0"/>
              </a:spcBef>
              <a:buNone/>
            </a:pPr>
            <a:endParaRPr lang="en-US" dirty="0">
              <a:latin typeface="Source Sans Pro" panose="020B0503030403020204" pitchFamily="34" charset="0"/>
            </a:endParaRPr>
          </a:p>
          <a:p>
            <a:pPr marL="0" lvl="4" indent="0">
              <a:lnSpc>
                <a:spcPct val="100000"/>
              </a:lnSpc>
              <a:spcBef>
                <a:spcPts val="0"/>
              </a:spcBef>
              <a:buNone/>
            </a:pPr>
            <a:endParaRPr lang="en-US" dirty="0" smtClean="0">
              <a:latin typeface="Source Sans Pro" panose="020B0503030403020204" pitchFamily="34" charset="0"/>
            </a:endParaRPr>
          </a:p>
          <a:p>
            <a:pPr marL="0" lvl="4" indent="0">
              <a:lnSpc>
                <a:spcPct val="100000"/>
              </a:lnSpc>
              <a:spcBef>
                <a:spcPts val="0"/>
              </a:spcBef>
              <a:buNone/>
            </a:pPr>
            <a:endParaRPr lang="en-US" dirty="0">
              <a:latin typeface="Source Sans Pro" panose="020B0503030403020204" pitchFamily="34" charset="0"/>
            </a:endParaRPr>
          </a:p>
        </p:txBody>
      </p:sp>
    </p:spTree>
    <p:extLst>
      <p:ext uri="{BB962C8B-B14F-4D97-AF65-F5344CB8AC3E}">
        <p14:creationId xmlns:p14="http://schemas.microsoft.com/office/powerpoint/2010/main" val="2074633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H-2A Substitutions</a:t>
            </a:r>
            <a:endParaRPr lang="en-US" dirty="0"/>
          </a:p>
        </p:txBody>
      </p:sp>
      <p:sp>
        <p:nvSpPr>
          <p:cNvPr id="3" name="Content Placeholder 2"/>
          <p:cNvSpPr>
            <a:spLocks noGrp="1"/>
          </p:cNvSpPr>
          <p:nvPr>
            <p:ph idx="1"/>
          </p:nvPr>
        </p:nvSpPr>
        <p:spPr/>
        <p:txBody>
          <a:bodyPr/>
          <a:lstStyle/>
          <a:p>
            <a:pPr>
              <a:lnSpc>
                <a:spcPct val="100000"/>
              </a:lnSpc>
              <a:spcBef>
                <a:spcPts val="0"/>
              </a:spcBef>
              <a:spcAft>
                <a:spcPts val="1000"/>
              </a:spcAft>
            </a:pPr>
            <a:r>
              <a:rPr lang="en-US" sz="2000" b="0" dirty="0"/>
              <a:t>An amended H-2A petition, with fee, may be filed to replace H-2A </a:t>
            </a:r>
            <a:r>
              <a:rPr lang="en-US" sz="2000" b="0" dirty="0" smtClean="0"/>
              <a:t>workers:</a:t>
            </a:r>
          </a:p>
          <a:p>
            <a:pPr marL="914400" indent="-454025">
              <a:lnSpc>
                <a:spcPct val="100000"/>
              </a:lnSpc>
              <a:spcBef>
                <a:spcPts val="0"/>
              </a:spcBef>
              <a:spcAft>
                <a:spcPts val="1000"/>
              </a:spcAft>
              <a:buFont typeface="Arial" panose="020B0604020202020204" pitchFamily="34" charset="0"/>
              <a:buChar char="•"/>
            </a:pPr>
            <a:r>
              <a:rPr lang="en-US" sz="2000" b="0" dirty="0" smtClean="0"/>
              <a:t>whose employment was terminated </a:t>
            </a:r>
            <a:r>
              <a:rPr lang="en-US" sz="2000" b="0" dirty="0"/>
              <a:t>earlier than the end date stated on the H-2A petition and before the completion of work; </a:t>
            </a:r>
            <a:endParaRPr lang="en-US" sz="2000" b="0" dirty="0" smtClean="0"/>
          </a:p>
          <a:p>
            <a:pPr marL="914400" indent="-454025">
              <a:lnSpc>
                <a:spcPct val="100000"/>
              </a:lnSpc>
              <a:spcBef>
                <a:spcPts val="0"/>
              </a:spcBef>
              <a:spcAft>
                <a:spcPts val="1000"/>
              </a:spcAft>
              <a:buFont typeface="Arial" panose="020B0604020202020204" pitchFamily="34" charset="0"/>
              <a:buChar char="•"/>
            </a:pPr>
            <a:r>
              <a:rPr lang="en-US" sz="2000" b="0" dirty="0" smtClean="0"/>
              <a:t>who </a:t>
            </a:r>
            <a:r>
              <a:rPr lang="en-US" sz="2000" b="0" dirty="0"/>
              <a:t>fail to report to work within five days of the employment start date on the H-2A petition or within five days of the start date established by his or her employer, whichever is </a:t>
            </a:r>
            <a:r>
              <a:rPr lang="en-US" sz="2000" b="0" dirty="0" smtClean="0"/>
              <a:t>later; or</a:t>
            </a:r>
          </a:p>
          <a:p>
            <a:pPr marL="914400" indent="-454025">
              <a:lnSpc>
                <a:spcPct val="100000"/>
              </a:lnSpc>
              <a:spcBef>
                <a:spcPts val="0"/>
              </a:spcBef>
              <a:spcAft>
                <a:spcPts val="1000"/>
              </a:spcAft>
              <a:buFont typeface="Arial" panose="020B0604020202020204" pitchFamily="34" charset="0"/>
              <a:buChar char="•"/>
            </a:pPr>
            <a:r>
              <a:rPr lang="en-US" sz="2000" b="0" dirty="0" smtClean="0"/>
              <a:t>who </a:t>
            </a:r>
            <a:r>
              <a:rPr lang="en-US" sz="2000" b="0" dirty="0"/>
              <a:t>abscond from the worksite. </a:t>
            </a:r>
          </a:p>
        </p:txBody>
      </p:sp>
    </p:spTree>
    <p:extLst>
      <p:ext uri="{BB962C8B-B14F-4D97-AF65-F5344CB8AC3E}">
        <p14:creationId xmlns:p14="http://schemas.microsoft.com/office/powerpoint/2010/main" val="10622303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Dissemination</a:t>
            </a:r>
            <a:endParaRPr lang="en-US" dirty="0"/>
          </a:p>
        </p:txBody>
      </p:sp>
      <p:sp>
        <p:nvSpPr>
          <p:cNvPr id="3" name="Content Placeholder 2"/>
          <p:cNvSpPr>
            <a:spLocks noGrp="1"/>
          </p:cNvSpPr>
          <p:nvPr>
            <p:ph idx="1"/>
          </p:nvPr>
        </p:nvSpPr>
        <p:spPr/>
        <p:txBody>
          <a:bodyPr/>
          <a:lstStyle/>
          <a:p>
            <a:pPr lvl="0">
              <a:lnSpc>
                <a:spcPct val="100000"/>
              </a:lnSpc>
              <a:spcBef>
                <a:spcPts val="0"/>
              </a:spcBef>
            </a:pPr>
            <a:r>
              <a:rPr lang="en-US" altLang="en-US" sz="2000" b="0" dirty="0">
                <a:cs typeface="Arial" panose="020B0604020202020204" pitchFamily="34" charset="0"/>
              </a:rPr>
              <a:t>This presentation may not be reproduced or further disseminated without express written consent.</a:t>
            </a:r>
          </a:p>
          <a:p>
            <a:pPr lvl="0">
              <a:lnSpc>
                <a:spcPct val="100000"/>
              </a:lnSpc>
              <a:spcBef>
                <a:spcPts val="0"/>
              </a:spcBef>
            </a:pPr>
            <a:endParaRPr lang="en-US" altLang="en-US" sz="2000" b="0" dirty="0">
              <a:cs typeface="Arial" panose="020B0604020202020204" pitchFamily="34" charset="0"/>
            </a:endParaRPr>
          </a:p>
          <a:p>
            <a:pPr lvl="0">
              <a:lnSpc>
                <a:spcPct val="100000"/>
              </a:lnSpc>
              <a:spcBef>
                <a:spcPts val="0"/>
              </a:spcBef>
            </a:pPr>
            <a:r>
              <a:rPr lang="en-US" altLang="en-US" sz="2000" b="0" dirty="0">
                <a:cs typeface="Arial" panose="020B0604020202020204" pitchFamily="34" charset="0"/>
              </a:rPr>
              <a:t>Please contact USCIS Service Center Operations (SCOPS) Directorate for additional information.</a:t>
            </a:r>
          </a:p>
        </p:txBody>
      </p:sp>
    </p:spTree>
    <p:extLst>
      <p:ext uri="{BB962C8B-B14F-4D97-AF65-F5344CB8AC3E}">
        <p14:creationId xmlns:p14="http://schemas.microsoft.com/office/powerpoint/2010/main" val="263393076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H-2A Substitutions</a:t>
            </a:r>
            <a:endParaRPr lang="en-US" dirty="0"/>
          </a:p>
        </p:txBody>
      </p:sp>
      <p:sp>
        <p:nvSpPr>
          <p:cNvPr id="3" name="Content Placeholder 2"/>
          <p:cNvSpPr>
            <a:spLocks noGrp="1"/>
          </p:cNvSpPr>
          <p:nvPr>
            <p:ph idx="1"/>
          </p:nvPr>
        </p:nvSpPr>
        <p:spPr/>
        <p:txBody>
          <a:bodyPr/>
          <a:lstStyle/>
          <a:p>
            <a:pPr>
              <a:lnSpc>
                <a:spcPct val="100000"/>
              </a:lnSpc>
              <a:spcBef>
                <a:spcPts val="0"/>
              </a:spcBef>
              <a:spcAft>
                <a:spcPts val="1000"/>
              </a:spcAft>
            </a:pPr>
            <a:r>
              <a:rPr lang="en-US" sz="2000" b="0" dirty="0" smtClean="0"/>
              <a:t>To replace H-2A workers on an amended H-2A petition, you should provide:</a:t>
            </a:r>
            <a:endParaRPr lang="en-US" sz="2000" b="0" dirty="0"/>
          </a:p>
          <a:p>
            <a:pPr marL="914400" indent="-454025">
              <a:lnSpc>
                <a:spcPct val="100000"/>
              </a:lnSpc>
              <a:spcBef>
                <a:spcPts val="0"/>
              </a:spcBef>
              <a:spcAft>
                <a:spcPts val="1000"/>
              </a:spcAft>
              <a:buFont typeface="Arial" panose="020B0604020202020204" pitchFamily="34" charset="0"/>
              <a:buChar char="•"/>
            </a:pPr>
            <a:r>
              <a:rPr lang="en-US" sz="2000" b="0" dirty="0" smtClean="0"/>
              <a:t>a </a:t>
            </a:r>
            <a:r>
              <a:rPr lang="en-US" sz="2000" b="0" dirty="0"/>
              <a:t>copy of the original petition approval </a:t>
            </a:r>
            <a:r>
              <a:rPr lang="en-US" sz="2000" b="0" dirty="0" smtClean="0"/>
              <a:t>notice and TLC;</a:t>
            </a:r>
            <a:endParaRPr lang="en-US" sz="2000" b="0" dirty="0"/>
          </a:p>
          <a:p>
            <a:pPr marL="914400" indent="-454025">
              <a:lnSpc>
                <a:spcPct val="100000"/>
              </a:lnSpc>
              <a:spcBef>
                <a:spcPts val="0"/>
              </a:spcBef>
              <a:spcAft>
                <a:spcPts val="1000"/>
              </a:spcAft>
              <a:buFont typeface="Arial" panose="020B0604020202020204" pitchFamily="34" charset="0"/>
              <a:buChar char="•"/>
            </a:pPr>
            <a:r>
              <a:rPr lang="en-US" sz="2000" b="0" dirty="0"/>
              <a:t>a</a:t>
            </a:r>
            <a:r>
              <a:rPr lang="en-US" sz="2000" b="0" dirty="0" smtClean="0"/>
              <a:t> </a:t>
            </a:r>
            <a:r>
              <a:rPr lang="en-US" sz="2000" b="0" dirty="0"/>
              <a:t>statement providing each former worker's name, </a:t>
            </a:r>
            <a:r>
              <a:rPr lang="en-US" sz="2000" b="0" dirty="0" smtClean="0"/>
              <a:t>date and </a:t>
            </a:r>
            <a:r>
              <a:rPr lang="en-US" sz="2000" b="0" dirty="0"/>
              <a:t>country of birth, termination date, </a:t>
            </a:r>
            <a:r>
              <a:rPr lang="en-US" sz="2000" b="0" dirty="0" smtClean="0"/>
              <a:t>the </a:t>
            </a:r>
            <a:r>
              <a:rPr lang="en-US" sz="2000" b="0" dirty="0"/>
              <a:t>reason for termination, and the date </a:t>
            </a:r>
            <a:r>
              <a:rPr lang="en-US" sz="2000" b="0" dirty="0" smtClean="0"/>
              <a:t>USCIS </a:t>
            </a:r>
            <a:r>
              <a:rPr lang="en-US" sz="2000" b="0" dirty="0"/>
              <a:t>was </a:t>
            </a:r>
            <a:r>
              <a:rPr lang="en-US" sz="2000" b="0" dirty="0" smtClean="0"/>
              <a:t>notified of the termination or </a:t>
            </a:r>
            <a:r>
              <a:rPr lang="en-US" sz="2000" b="0" dirty="0" err="1" smtClean="0"/>
              <a:t>abscondment</a:t>
            </a:r>
            <a:r>
              <a:rPr lang="en-US" sz="2000" b="0" dirty="0" smtClean="0"/>
              <a:t>;</a:t>
            </a:r>
          </a:p>
          <a:p>
            <a:pPr marL="914400" indent="-454025">
              <a:lnSpc>
                <a:spcPct val="100000"/>
              </a:lnSpc>
              <a:spcBef>
                <a:spcPts val="0"/>
              </a:spcBef>
              <a:spcAft>
                <a:spcPts val="1000"/>
              </a:spcAft>
              <a:buFont typeface="Arial" panose="020B0604020202020204" pitchFamily="34" charset="0"/>
              <a:buChar char="•"/>
            </a:pPr>
            <a:r>
              <a:rPr lang="en-US" sz="2000" b="0" dirty="0"/>
              <a:t>e</a:t>
            </a:r>
            <a:r>
              <a:rPr lang="en-US" sz="2000" b="0" dirty="0" smtClean="0"/>
              <a:t>vidence </a:t>
            </a:r>
            <a:r>
              <a:rPr lang="en-US" sz="2000" b="0" dirty="0"/>
              <a:t>that the total number of beneficiaries will not exceed the number of workers authorized on the TLC; and</a:t>
            </a:r>
          </a:p>
          <a:p>
            <a:pPr marL="914400" indent="-454025">
              <a:lnSpc>
                <a:spcPct val="100000"/>
              </a:lnSpc>
              <a:spcBef>
                <a:spcPts val="0"/>
              </a:spcBef>
              <a:spcAft>
                <a:spcPts val="1000"/>
              </a:spcAft>
              <a:buFont typeface="Arial" panose="020B0604020202020204" pitchFamily="34" charset="0"/>
              <a:buChar char="•"/>
            </a:pPr>
            <a:r>
              <a:rPr lang="en-US" sz="2000" b="0" dirty="0"/>
              <a:t>e</a:t>
            </a:r>
            <a:r>
              <a:rPr lang="en-US" sz="2000" b="0" dirty="0" smtClean="0"/>
              <a:t>vidence </a:t>
            </a:r>
            <a:r>
              <a:rPr lang="en-US" sz="2000" b="0" dirty="0"/>
              <a:t>of the qualifications of the newly identified beneficiaries, if the beneficiary is named</a:t>
            </a:r>
            <a:r>
              <a:rPr lang="en-US" sz="2000" b="0" dirty="0" smtClean="0"/>
              <a:t>.</a:t>
            </a:r>
          </a:p>
          <a:p>
            <a:pPr marL="914400" indent="-454025">
              <a:lnSpc>
                <a:spcPct val="100000"/>
              </a:lnSpc>
              <a:spcBef>
                <a:spcPts val="0"/>
              </a:spcBef>
              <a:spcAft>
                <a:spcPts val="1000"/>
              </a:spcAft>
              <a:buFont typeface="Arial" panose="020B0604020202020204" pitchFamily="34" charset="0"/>
              <a:buChar char="•"/>
            </a:pPr>
            <a:endParaRPr lang="en-US" sz="2000" b="0" dirty="0"/>
          </a:p>
        </p:txBody>
      </p:sp>
    </p:spTree>
    <p:extLst>
      <p:ext uri="{BB962C8B-B14F-4D97-AF65-F5344CB8AC3E}">
        <p14:creationId xmlns:p14="http://schemas.microsoft.com/office/powerpoint/2010/main" val="5744569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H-2A Substitutions</a:t>
            </a:r>
            <a:endParaRPr lang="en-US" dirty="0"/>
          </a:p>
        </p:txBody>
      </p:sp>
      <p:sp>
        <p:nvSpPr>
          <p:cNvPr id="3" name="Content Placeholder 2"/>
          <p:cNvSpPr>
            <a:spLocks noGrp="1"/>
          </p:cNvSpPr>
          <p:nvPr>
            <p:ph idx="1"/>
          </p:nvPr>
        </p:nvSpPr>
        <p:spPr/>
        <p:txBody>
          <a:bodyPr/>
          <a:lstStyle/>
          <a:p>
            <a:pPr>
              <a:lnSpc>
                <a:spcPct val="100000"/>
              </a:lnSpc>
              <a:spcBef>
                <a:spcPts val="0"/>
              </a:spcBef>
            </a:pPr>
            <a:r>
              <a:rPr lang="en-US" sz="2000" b="0" dirty="0" smtClean="0"/>
              <a:t>Filing </a:t>
            </a:r>
            <a:r>
              <a:rPr lang="en-US" sz="2000" b="0" dirty="0"/>
              <a:t>an amended petition for H-2A substitution does not fulfill the </a:t>
            </a:r>
            <a:r>
              <a:rPr lang="en-US" sz="2000" b="0" dirty="0" smtClean="0"/>
              <a:t>petitioner’s notification requirements.  </a:t>
            </a:r>
            <a:r>
              <a:rPr lang="en-US" sz="2000" b="0" dirty="0"/>
              <a:t>Without proper </a:t>
            </a:r>
            <a:r>
              <a:rPr lang="en-US" sz="2000" b="0" dirty="0" smtClean="0"/>
              <a:t>notification to USCIS of your former worker’s termination or </a:t>
            </a:r>
            <a:r>
              <a:rPr lang="en-US" sz="2000" b="0" dirty="0" err="1" smtClean="0"/>
              <a:t>abscondment</a:t>
            </a:r>
            <a:r>
              <a:rPr lang="en-US" sz="2000" b="0" dirty="0" smtClean="0"/>
              <a:t>, </a:t>
            </a:r>
            <a:r>
              <a:rPr lang="en-US" sz="2000" b="0" dirty="0"/>
              <a:t>your petition </a:t>
            </a:r>
            <a:r>
              <a:rPr lang="en-US" sz="2000" b="0" dirty="0" smtClean="0"/>
              <a:t>for replacement workers will </a:t>
            </a:r>
            <a:r>
              <a:rPr lang="en-US" sz="2000" b="0" dirty="0"/>
              <a:t>not be approved. </a:t>
            </a:r>
          </a:p>
        </p:txBody>
      </p:sp>
    </p:spTree>
    <p:extLst>
      <p:ext uri="{BB962C8B-B14F-4D97-AF65-F5344CB8AC3E}">
        <p14:creationId xmlns:p14="http://schemas.microsoft.com/office/powerpoint/2010/main" val="217193924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Period of Admission</a:t>
            </a:r>
            <a:endParaRPr lang="en-US" dirty="0">
              <a:solidFill>
                <a:srgbClr val="006699"/>
              </a:solidFill>
            </a:endParaRPr>
          </a:p>
        </p:txBody>
      </p:sp>
      <p:sp>
        <p:nvSpPr>
          <p:cNvPr id="3" name="Content Placeholder 2"/>
          <p:cNvSpPr>
            <a:spLocks noGrp="1"/>
          </p:cNvSpPr>
          <p:nvPr>
            <p:ph idx="1"/>
          </p:nvPr>
        </p:nvSpPr>
        <p:spPr/>
        <p:txBody>
          <a:bodyPr/>
          <a:lstStyle/>
          <a:p>
            <a:pPr>
              <a:lnSpc>
                <a:spcPct val="100000"/>
              </a:lnSpc>
              <a:spcBef>
                <a:spcPts val="0"/>
              </a:spcBef>
            </a:pPr>
            <a:r>
              <a:rPr lang="en-US" sz="2000" b="0" dirty="0"/>
              <a:t>A</a:t>
            </a:r>
            <a:r>
              <a:rPr lang="en-US" sz="2000" b="0" dirty="0" smtClean="0"/>
              <a:t>n </a:t>
            </a:r>
            <a:r>
              <a:rPr lang="en-US" sz="2000" b="0" dirty="0"/>
              <a:t>H-2A </a:t>
            </a:r>
            <a:r>
              <a:rPr lang="en-US" sz="2000" b="0" dirty="0" smtClean="0"/>
              <a:t>worker </a:t>
            </a:r>
            <a:r>
              <a:rPr lang="en-US" sz="2000" b="0" dirty="0"/>
              <a:t>shall be admitted for the period of the approved </a:t>
            </a:r>
            <a:r>
              <a:rPr lang="en-US" sz="2000" b="0" dirty="0" smtClean="0"/>
              <a:t>petition, plus up </a:t>
            </a:r>
            <a:r>
              <a:rPr lang="en-US" sz="2000" b="0" dirty="0"/>
              <a:t>to one week before the beginning of the approved period for the purpose of travel to the </a:t>
            </a:r>
            <a:r>
              <a:rPr lang="en-US" sz="2000" b="0" dirty="0" smtClean="0"/>
              <a:t>worksite.  </a:t>
            </a:r>
          </a:p>
          <a:p>
            <a:pPr>
              <a:lnSpc>
                <a:spcPct val="100000"/>
              </a:lnSpc>
              <a:spcBef>
                <a:spcPts val="0"/>
              </a:spcBef>
            </a:pPr>
            <a:endParaRPr lang="en-US" sz="2000" b="0" dirty="0"/>
          </a:p>
          <a:p>
            <a:pPr>
              <a:lnSpc>
                <a:spcPct val="100000"/>
              </a:lnSpc>
              <a:spcBef>
                <a:spcPts val="0"/>
              </a:spcBef>
            </a:pPr>
            <a:r>
              <a:rPr lang="en-US" sz="2000" b="0" dirty="0" smtClean="0"/>
              <a:t>An H-2A worker will also be provided a 30-day </a:t>
            </a:r>
            <a:r>
              <a:rPr lang="en-US" sz="2000" b="0" dirty="0"/>
              <a:t>period following the expiration of the H-2A petition for the purpose of departure or to seek an extension based on a subsequent offer of employment. </a:t>
            </a:r>
            <a:endParaRPr lang="en-US" sz="2000" b="0" dirty="0" smtClean="0"/>
          </a:p>
          <a:p>
            <a:pPr>
              <a:lnSpc>
                <a:spcPct val="100000"/>
              </a:lnSpc>
              <a:spcBef>
                <a:spcPts val="0"/>
              </a:spcBef>
            </a:pPr>
            <a:endParaRPr lang="en-US" sz="2000" b="0" dirty="0"/>
          </a:p>
          <a:p>
            <a:pPr>
              <a:lnSpc>
                <a:spcPct val="100000"/>
              </a:lnSpc>
              <a:spcBef>
                <a:spcPts val="0"/>
              </a:spcBef>
            </a:pPr>
            <a:r>
              <a:rPr lang="en-US" sz="2000" b="0" dirty="0" smtClean="0"/>
              <a:t>Except in certain circumstances, an H-2A worker is only authorized for employment </a:t>
            </a:r>
            <a:r>
              <a:rPr lang="en-US" sz="2000" b="0" dirty="0"/>
              <a:t>during the validity period of the </a:t>
            </a:r>
            <a:r>
              <a:rPr lang="en-US" sz="2000" b="0" dirty="0" smtClean="0"/>
              <a:t>approved petition</a:t>
            </a:r>
            <a:r>
              <a:rPr lang="en-US" sz="2000" b="0" dirty="0"/>
              <a:t>.</a:t>
            </a:r>
          </a:p>
          <a:p>
            <a:pPr>
              <a:lnSpc>
                <a:spcPct val="100000"/>
              </a:lnSpc>
              <a:spcBef>
                <a:spcPts val="0"/>
              </a:spcBef>
            </a:pPr>
            <a:endParaRPr lang="en-US" sz="2000" b="0" dirty="0"/>
          </a:p>
        </p:txBody>
      </p:sp>
    </p:spTree>
    <p:extLst>
      <p:ext uri="{BB962C8B-B14F-4D97-AF65-F5344CB8AC3E}">
        <p14:creationId xmlns:p14="http://schemas.microsoft.com/office/powerpoint/2010/main" val="26813626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H-2A Extensions of Stay</a:t>
            </a:r>
            <a:endParaRPr lang="en-US" dirty="0"/>
          </a:p>
        </p:txBody>
      </p:sp>
      <p:sp>
        <p:nvSpPr>
          <p:cNvPr id="3" name="Content Placeholder 2"/>
          <p:cNvSpPr>
            <a:spLocks noGrp="1"/>
          </p:cNvSpPr>
          <p:nvPr>
            <p:ph idx="1"/>
          </p:nvPr>
        </p:nvSpPr>
        <p:spPr/>
        <p:txBody>
          <a:bodyPr/>
          <a:lstStyle/>
          <a:p>
            <a:pPr>
              <a:lnSpc>
                <a:spcPct val="100000"/>
              </a:lnSpc>
              <a:spcBef>
                <a:spcPts val="0"/>
              </a:spcBef>
            </a:pPr>
            <a:r>
              <a:rPr lang="en-US" sz="2000" b="0" dirty="0" smtClean="0"/>
              <a:t>Under </a:t>
            </a:r>
            <a:r>
              <a:rPr lang="en-US" sz="2000" b="0" dirty="0"/>
              <a:t>certain </a:t>
            </a:r>
            <a:r>
              <a:rPr lang="en-US" sz="2000" u="sng" dirty="0"/>
              <a:t>emergent circumstances</a:t>
            </a:r>
            <a:r>
              <a:rPr lang="en-US" sz="2000" b="0" dirty="0"/>
              <a:t>, as determined by USCIS, </a:t>
            </a:r>
            <a:r>
              <a:rPr lang="en-US" sz="2000" b="0" dirty="0" smtClean="0"/>
              <a:t>an H-2A petition requesting </a:t>
            </a:r>
            <a:r>
              <a:rPr lang="en-US" sz="2000" b="0" dirty="0"/>
              <a:t>a continuation of employment with the same employer </a:t>
            </a:r>
            <a:r>
              <a:rPr lang="en-US" sz="2000" b="0" dirty="0" smtClean="0"/>
              <a:t>for a period not to exceed 2 weeks may be filed without an additional TLC.</a:t>
            </a:r>
            <a:r>
              <a:rPr lang="en-US" sz="2000" b="0" dirty="0"/>
              <a:t>  Such petitioners should submit a detailed explanation of the emergent circumstances and a </a:t>
            </a:r>
            <a:r>
              <a:rPr lang="en-US" sz="2000" b="0" dirty="0" smtClean="0"/>
              <a:t>copy </a:t>
            </a:r>
            <a:r>
              <a:rPr lang="en-US" sz="2000" b="0" dirty="0"/>
              <a:t>of the previously submitted </a:t>
            </a:r>
            <a:r>
              <a:rPr lang="en-US" sz="2000" b="0" dirty="0" smtClean="0"/>
              <a:t>TLC.</a:t>
            </a:r>
          </a:p>
          <a:p>
            <a:pPr>
              <a:lnSpc>
                <a:spcPct val="100000"/>
              </a:lnSpc>
              <a:spcBef>
                <a:spcPts val="0"/>
              </a:spcBef>
            </a:pPr>
            <a:endParaRPr lang="en-US" sz="2000" b="0" dirty="0"/>
          </a:p>
          <a:p>
            <a:pPr>
              <a:lnSpc>
                <a:spcPct val="100000"/>
              </a:lnSpc>
              <a:spcBef>
                <a:spcPts val="0"/>
              </a:spcBef>
            </a:pPr>
            <a:r>
              <a:rPr lang="en-US" sz="2000" b="0" dirty="0"/>
              <a:t>Any petition requesting a continuation of employment longer than 2 weeks or a change of employer will require a </a:t>
            </a:r>
            <a:r>
              <a:rPr lang="en-US" sz="2000" b="0" dirty="0" smtClean="0"/>
              <a:t>new TLC </a:t>
            </a:r>
            <a:r>
              <a:rPr lang="en-US" sz="2000" b="0" dirty="0"/>
              <a:t>from the Department of Labor</a:t>
            </a:r>
            <a:r>
              <a:rPr lang="en-US" sz="2000" b="0" dirty="0" smtClean="0"/>
              <a:t>.</a:t>
            </a:r>
          </a:p>
          <a:p>
            <a:pPr>
              <a:lnSpc>
                <a:spcPct val="100000"/>
              </a:lnSpc>
              <a:spcBef>
                <a:spcPts val="0"/>
              </a:spcBef>
            </a:pPr>
            <a:endParaRPr lang="en-US" sz="2000" b="0" dirty="0"/>
          </a:p>
        </p:txBody>
      </p:sp>
    </p:spTree>
    <p:extLst>
      <p:ext uri="{BB962C8B-B14F-4D97-AF65-F5344CB8AC3E}">
        <p14:creationId xmlns:p14="http://schemas.microsoft.com/office/powerpoint/2010/main" val="212324754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H-2A Extensions of Stay</a:t>
            </a:r>
            <a:endParaRPr lang="en-US" dirty="0"/>
          </a:p>
        </p:txBody>
      </p:sp>
      <p:sp>
        <p:nvSpPr>
          <p:cNvPr id="3" name="Content Placeholder 2"/>
          <p:cNvSpPr>
            <a:spLocks noGrp="1"/>
          </p:cNvSpPr>
          <p:nvPr>
            <p:ph idx="1"/>
          </p:nvPr>
        </p:nvSpPr>
        <p:spPr/>
        <p:txBody>
          <a:bodyPr/>
          <a:lstStyle/>
          <a:p>
            <a:pPr>
              <a:lnSpc>
                <a:spcPct val="100000"/>
              </a:lnSpc>
              <a:spcBef>
                <a:spcPts val="0"/>
              </a:spcBef>
            </a:pPr>
            <a:r>
              <a:rPr lang="en-US" sz="2000" b="0" dirty="0" smtClean="0"/>
              <a:t>Regulatory provisions authorize continued employment for certain H-2A workers whose petitions requesting an extension of stay were timely filed during the period of admission.</a:t>
            </a:r>
          </a:p>
          <a:p>
            <a:pPr>
              <a:lnSpc>
                <a:spcPct val="100000"/>
              </a:lnSpc>
              <a:spcBef>
                <a:spcPts val="0"/>
              </a:spcBef>
            </a:pPr>
            <a:endParaRPr lang="en-US" sz="2000" b="0" dirty="0"/>
          </a:p>
          <a:p>
            <a:pPr>
              <a:lnSpc>
                <a:spcPct val="100000"/>
              </a:lnSpc>
              <a:spcBef>
                <a:spcPts val="0"/>
              </a:spcBef>
            </a:pPr>
            <a:r>
              <a:rPr lang="en-US" sz="2000" b="0" dirty="0">
                <a:cs typeface="Arial" panose="020B0604020202020204" pitchFamily="34" charset="0"/>
              </a:rPr>
              <a:t>H-2A workers </a:t>
            </a:r>
            <a:r>
              <a:rPr lang="en-US" sz="2000" b="0" dirty="0" smtClean="0">
                <a:cs typeface="Arial" panose="020B0604020202020204" pitchFamily="34" charset="0"/>
              </a:rPr>
              <a:t>continuing employment </a:t>
            </a:r>
            <a:r>
              <a:rPr lang="en-US" sz="2000" u="sng" dirty="0" smtClean="0">
                <a:cs typeface="Arial" panose="020B0604020202020204" pitchFamily="34" charset="0"/>
              </a:rPr>
              <a:t>with </a:t>
            </a:r>
            <a:r>
              <a:rPr lang="en-US" sz="2000" u="sng" dirty="0">
                <a:cs typeface="Arial" panose="020B0604020202020204" pitchFamily="34" charset="0"/>
              </a:rPr>
              <a:t>the same employer</a:t>
            </a:r>
            <a:r>
              <a:rPr lang="en-US" sz="2000" b="0" dirty="0">
                <a:cs typeface="Arial" panose="020B0604020202020204" pitchFamily="34" charset="0"/>
              </a:rPr>
              <a:t> </a:t>
            </a:r>
            <a:r>
              <a:rPr lang="en-US" sz="2000" b="0" dirty="0" smtClean="0">
                <a:cs typeface="Arial" panose="020B0604020202020204" pitchFamily="34" charset="0"/>
              </a:rPr>
              <a:t>are </a:t>
            </a:r>
            <a:r>
              <a:rPr lang="en-US" sz="2000" b="0" dirty="0">
                <a:cs typeface="Arial" panose="020B0604020202020204" pitchFamily="34" charset="0"/>
              </a:rPr>
              <a:t>authorized up to 240 days of continued employment while a timely filed petition remains </a:t>
            </a:r>
            <a:r>
              <a:rPr lang="en-US" sz="2000" b="0" dirty="0" smtClean="0">
                <a:cs typeface="Arial" panose="020B0604020202020204" pitchFamily="34" charset="0"/>
              </a:rPr>
              <a:t>pending.</a:t>
            </a:r>
          </a:p>
          <a:p>
            <a:pPr>
              <a:lnSpc>
                <a:spcPct val="100000"/>
              </a:lnSpc>
              <a:spcBef>
                <a:spcPts val="0"/>
              </a:spcBef>
            </a:pPr>
            <a:endParaRPr lang="en-US" sz="2000" b="0" dirty="0">
              <a:cs typeface="Arial" panose="020B0604020202020204" pitchFamily="34" charset="0"/>
            </a:endParaRPr>
          </a:p>
          <a:p>
            <a:pPr>
              <a:lnSpc>
                <a:spcPct val="100000"/>
              </a:lnSpc>
              <a:spcBef>
                <a:spcPts val="0"/>
              </a:spcBef>
            </a:pPr>
            <a:r>
              <a:rPr lang="en-US" sz="2000" b="0" dirty="0">
                <a:cs typeface="Arial" panose="020B0604020202020204" pitchFamily="34" charset="0"/>
              </a:rPr>
              <a:t>This employment authorization automatically terminates upon notification that the petition or underlying request for extension of stay has been denied</a:t>
            </a:r>
            <a:r>
              <a:rPr lang="en-US" sz="2000" b="0" dirty="0" smtClean="0">
                <a:cs typeface="Arial" panose="020B0604020202020204" pitchFamily="34" charset="0"/>
              </a:rPr>
              <a:t>.</a:t>
            </a:r>
            <a:endParaRPr lang="en-US" sz="2000" b="0" dirty="0" smtClean="0"/>
          </a:p>
          <a:p>
            <a:endParaRPr lang="en-US" sz="1000" b="0" dirty="0"/>
          </a:p>
          <a:p>
            <a:endParaRPr lang="en-US" sz="2000" b="0" dirty="0"/>
          </a:p>
        </p:txBody>
      </p:sp>
    </p:spTree>
    <p:extLst>
      <p:ext uri="{BB962C8B-B14F-4D97-AF65-F5344CB8AC3E}">
        <p14:creationId xmlns:p14="http://schemas.microsoft.com/office/powerpoint/2010/main" val="77298138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H-2A </a:t>
            </a:r>
            <a:r>
              <a:rPr lang="en-US" dirty="0">
                <a:solidFill>
                  <a:srgbClr val="006699"/>
                </a:solidFill>
              </a:rPr>
              <a:t>Extensions of </a:t>
            </a:r>
            <a:r>
              <a:rPr lang="en-US" dirty="0" smtClean="0">
                <a:solidFill>
                  <a:srgbClr val="006699"/>
                </a:solidFill>
              </a:rPr>
              <a:t>Stay</a:t>
            </a:r>
            <a:endParaRPr lang="en-US" dirty="0">
              <a:solidFill>
                <a:srgbClr val="006699"/>
              </a:solidFill>
            </a:endParaRPr>
          </a:p>
        </p:txBody>
      </p:sp>
      <p:sp>
        <p:nvSpPr>
          <p:cNvPr id="3" name="Content Placeholder 2"/>
          <p:cNvSpPr>
            <a:spLocks noGrp="1"/>
          </p:cNvSpPr>
          <p:nvPr>
            <p:ph idx="1"/>
          </p:nvPr>
        </p:nvSpPr>
        <p:spPr/>
        <p:txBody>
          <a:bodyPr/>
          <a:lstStyle/>
          <a:p>
            <a:pPr>
              <a:lnSpc>
                <a:spcPct val="100000"/>
              </a:lnSpc>
              <a:spcBef>
                <a:spcPts val="0"/>
              </a:spcBef>
            </a:pPr>
            <a:r>
              <a:rPr lang="en-US" sz="2000" b="0" dirty="0" smtClean="0"/>
              <a:t>Current H-2A </a:t>
            </a:r>
            <a:r>
              <a:rPr lang="en-US" sz="2000" b="0" dirty="0"/>
              <a:t>workers may </a:t>
            </a:r>
            <a:r>
              <a:rPr lang="en-US" sz="2000" b="0" dirty="0" smtClean="0"/>
              <a:t>also start </a:t>
            </a:r>
            <a:r>
              <a:rPr lang="en-US" sz="2000" b="0" dirty="0"/>
              <a:t>work for a </a:t>
            </a:r>
            <a:r>
              <a:rPr lang="en-US" sz="2000" u="sng" dirty="0"/>
              <a:t>new employer</a:t>
            </a:r>
            <a:r>
              <a:rPr lang="en-US" sz="2000" b="0" dirty="0"/>
              <a:t> beginning on the date </a:t>
            </a:r>
            <a:r>
              <a:rPr lang="en-US" sz="2000" b="0" dirty="0" smtClean="0"/>
              <a:t>their Form I-129 extension </a:t>
            </a:r>
            <a:r>
              <a:rPr lang="en-US" sz="2000" b="0" dirty="0"/>
              <a:t>of stay request </a:t>
            </a:r>
            <a:r>
              <a:rPr lang="en-US" sz="2000" b="0" dirty="0" smtClean="0"/>
              <a:t>is received </a:t>
            </a:r>
            <a:r>
              <a:rPr lang="en-US" sz="2000" u="sng" dirty="0" smtClean="0"/>
              <a:t>if</a:t>
            </a:r>
            <a:r>
              <a:rPr lang="en-US" sz="2000" b="0" dirty="0" smtClean="0"/>
              <a:t> </a:t>
            </a:r>
            <a:r>
              <a:rPr lang="en-US" sz="2000" b="0" dirty="0"/>
              <a:t>the </a:t>
            </a:r>
            <a:r>
              <a:rPr lang="en-US" sz="2000" b="0" dirty="0" smtClean="0"/>
              <a:t>petitioner/employer </a:t>
            </a:r>
            <a:r>
              <a:rPr lang="en-US" sz="2000" b="0" dirty="0"/>
              <a:t>is a participant in good standing in the E-Verify </a:t>
            </a:r>
            <a:r>
              <a:rPr lang="en-US" sz="2000" b="0" dirty="0" smtClean="0"/>
              <a:t>program, as determined by USCIS in its discretion.</a:t>
            </a:r>
            <a:r>
              <a:rPr lang="en-US" sz="2000" b="0" dirty="0"/>
              <a:t> </a:t>
            </a:r>
            <a:r>
              <a:rPr lang="en-US" sz="2000" b="0" dirty="0" smtClean="0"/>
              <a:t> Such work authorization continues for </a:t>
            </a:r>
            <a:r>
              <a:rPr lang="en-US" sz="2000" b="0" dirty="0"/>
              <a:t>a period of up to 120 days while the H-2A extension of stay request is pending with USCIS.  </a:t>
            </a:r>
            <a:endParaRPr lang="en-US" sz="2000" b="0" dirty="0" smtClean="0"/>
          </a:p>
          <a:p>
            <a:pPr>
              <a:lnSpc>
                <a:spcPct val="100000"/>
              </a:lnSpc>
              <a:spcBef>
                <a:spcPts val="0"/>
              </a:spcBef>
            </a:pPr>
            <a:endParaRPr lang="en-US" sz="2000" b="0" dirty="0"/>
          </a:p>
          <a:p>
            <a:pPr>
              <a:lnSpc>
                <a:spcPct val="100000"/>
              </a:lnSpc>
              <a:spcBef>
                <a:spcPts val="0"/>
              </a:spcBef>
            </a:pPr>
            <a:r>
              <a:rPr lang="en-US" sz="2000" b="0" dirty="0" smtClean="0"/>
              <a:t>This </a:t>
            </a:r>
            <a:r>
              <a:rPr lang="en-US" sz="2000" b="0" dirty="0"/>
              <a:t>employment authorization </a:t>
            </a:r>
            <a:r>
              <a:rPr lang="en-US" sz="2000" b="0" dirty="0" smtClean="0"/>
              <a:t>automatically terminates </a:t>
            </a:r>
            <a:r>
              <a:rPr lang="en-US" sz="2000" b="0" dirty="0"/>
              <a:t>if the employer fails to remain a participant in good standing in the E-Verify program </a:t>
            </a:r>
            <a:r>
              <a:rPr lang="en-US" sz="2000" b="0" dirty="0" smtClean="0"/>
              <a:t>or upon </a:t>
            </a:r>
            <a:r>
              <a:rPr lang="en-US" sz="2000" b="0" dirty="0"/>
              <a:t>15 days after the date of </a:t>
            </a:r>
            <a:r>
              <a:rPr lang="en-US" sz="2000" b="0" dirty="0" smtClean="0"/>
              <a:t>any </a:t>
            </a:r>
            <a:r>
              <a:rPr lang="en-US" sz="2000" b="0" dirty="0"/>
              <a:t>denial </a:t>
            </a:r>
            <a:r>
              <a:rPr lang="en-US" sz="2000" b="0" dirty="0" smtClean="0"/>
              <a:t>decision.</a:t>
            </a:r>
          </a:p>
        </p:txBody>
      </p:sp>
    </p:spTree>
    <p:extLst>
      <p:ext uri="{BB962C8B-B14F-4D97-AF65-F5344CB8AC3E}">
        <p14:creationId xmlns:p14="http://schemas.microsoft.com/office/powerpoint/2010/main" val="120763388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About E-Verify</a:t>
            </a:r>
            <a:endParaRPr lang="en-US" dirty="0">
              <a:solidFill>
                <a:srgbClr val="006699"/>
              </a:solidFill>
            </a:endParaRPr>
          </a:p>
        </p:txBody>
      </p:sp>
      <p:sp>
        <p:nvSpPr>
          <p:cNvPr id="3" name="Content Placeholder 2"/>
          <p:cNvSpPr>
            <a:spLocks noGrp="1"/>
          </p:cNvSpPr>
          <p:nvPr>
            <p:ph idx="1"/>
          </p:nvPr>
        </p:nvSpPr>
        <p:spPr/>
        <p:txBody>
          <a:bodyPr/>
          <a:lstStyle/>
          <a:p>
            <a:pPr>
              <a:lnSpc>
                <a:spcPct val="100000"/>
              </a:lnSpc>
              <a:spcBef>
                <a:spcPts val="0"/>
              </a:spcBef>
              <a:spcAft>
                <a:spcPts val="600"/>
              </a:spcAft>
            </a:pPr>
            <a:r>
              <a:rPr lang="en-US" sz="2000" b="0" dirty="0"/>
              <a:t>E-Verify is an Internet-based system that compares information entered by an employer from an employee’s Form I-9, Employment Eligibility Verification, to records available to </a:t>
            </a:r>
            <a:r>
              <a:rPr lang="en-US" sz="2000" b="0" dirty="0" smtClean="0"/>
              <a:t>DHS and </a:t>
            </a:r>
            <a:r>
              <a:rPr lang="en-US" sz="2000" b="0" dirty="0"/>
              <a:t>the Social Security Administration to confirm employment eligibility. </a:t>
            </a:r>
            <a:endParaRPr lang="en-US" sz="2000" b="0" dirty="0" smtClean="0"/>
          </a:p>
          <a:p>
            <a:pPr>
              <a:lnSpc>
                <a:spcPct val="100000"/>
              </a:lnSpc>
              <a:spcBef>
                <a:spcPts val="0"/>
              </a:spcBef>
              <a:spcAft>
                <a:spcPts val="600"/>
              </a:spcAft>
            </a:pPr>
            <a:endParaRPr lang="en-US" sz="2000" b="0" dirty="0" smtClean="0"/>
          </a:p>
          <a:p>
            <a:pPr>
              <a:lnSpc>
                <a:spcPct val="100000"/>
              </a:lnSpc>
              <a:spcBef>
                <a:spcPts val="0"/>
              </a:spcBef>
              <a:spcAft>
                <a:spcPts val="600"/>
              </a:spcAft>
            </a:pPr>
            <a:endParaRPr lang="en-US" sz="2000" b="0" dirty="0"/>
          </a:p>
          <a:p>
            <a:pPr algn="ctr">
              <a:lnSpc>
                <a:spcPct val="100000"/>
              </a:lnSpc>
              <a:spcBef>
                <a:spcPts val="0"/>
              </a:spcBef>
              <a:spcAft>
                <a:spcPts val="600"/>
              </a:spcAft>
            </a:pPr>
            <a:r>
              <a:rPr lang="en-US" sz="2000" b="0" dirty="0"/>
              <a:t> </a:t>
            </a:r>
            <a:r>
              <a:rPr lang="en-US" sz="2000" b="0" dirty="0" smtClean="0"/>
              <a:t>For </a:t>
            </a:r>
            <a:r>
              <a:rPr lang="en-US" sz="2000" b="0" dirty="0"/>
              <a:t>more information or to enroll, please see </a:t>
            </a:r>
            <a:r>
              <a:rPr lang="en-US" sz="2000" b="0" dirty="0">
                <a:hlinkClick r:id="rId2"/>
              </a:rPr>
              <a:t>www.e-verify.gov</a:t>
            </a:r>
            <a:r>
              <a:rPr lang="en-US" sz="2000" b="0" dirty="0" smtClean="0"/>
              <a:t>.</a:t>
            </a:r>
            <a:endParaRPr lang="en-US" sz="2000" b="0" dirty="0"/>
          </a:p>
          <a:p>
            <a:pPr>
              <a:lnSpc>
                <a:spcPct val="100000"/>
              </a:lnSpc>
              <a:spcBef>
                <a:spcPts val="0"/>
              </a:spcBef>
            </a:pPr>
            <a:endParaRPr lang="en-US" sz="2000" b="0" dirty="0" smtClean="0"/>
          </a:p>
        </p:txBody>
      </p:sp>
      <p:pic>
        <p:nvPicPr>
          <p:cNvPr id="2052" name="Picture 4" descr="E-Verify® Logo">
            <a:hlinkClick r:id="rId3" tooltip="E-Verify"/>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2647950"/>
            <a:ext cx="1676400" cy="4086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119901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The VIBE System</a:t>
            </a:r>
            <a:endParaRPr lang="en-US" dirty="0">
              <a:solidFill>
                <a:srgbClr val="006699"/>
              </a:solidFill>
            </a:endParaRPr>
          </a:p>
        </p:txBody>
      </p:sp>
      <p:sp>
        <p:nvSpPr>
          <p:cNvPr id="3" name="Content Placeholder 2"/>
          <p:cNvSpPr>
            <a:spLocks noGrp="1"/>
          </p:cNvSpPr>
          <p:nvPr>
            <p:ph idx="1"/>
          </p:nvPr>
        </p:nvSpPr>
        <p:spPr/>
        <p:txBody>
          <a:bodyPr/>
          <a:lstStyle/>
          <a:p>
            <a:pPr>
              <a:lnSpc>
                <a:spcPct val="100000"/>
              </a:lnSpc>
              <a:spcBef>
                <a:spcPts val="0"/>
              </a:spcBef>
              <a:spcAft>
                <a:spcPts val="600"/>
              </a:spcAft>
            </a:pPr>
            <a:r>
              <a:rPr lang="en-US" sz="2000" b="0" dirty="0"/>
              <a:t>The Web-based Validation Instrument for Business Enterprises (VIBE) is a tool designed to enhance </a:t>
            </a:r>
            <a:r>
              <a:rPr lang="en-US" sz="2000" b="0" dirty="0" smtClean="0"/>
              <a:t>USCIS’s </a:t>
            </a:r>
            <a:r>
              <a:rPr lang="en-US" sz="2000" b="0" dirty="0"/>
              <a:t>adjudications of certain employment-based immigration petitions and </a:t>
            </a:r>
            <a:r>
              <a:rPr lang="en-US" sz="2000" b="0" dirty="0" smtClean="0"/>
              <a:t>applications.</a:t>
            </a:r>
          </a:p>
          <a:p>
            <a:pPr>
              <a:lnSpc>
                <a:spcPct val="100000"/>
              </a:lnSpc>
              <a:spcBef>
                <a:spcPts val="0"/>
              </a:spcBef>
              <a:spcAft>
                <a:spcPts val="600"/>
              </a:spcAft>
            </a:pPr>
            <a:endParaRPr lang="en-US" sz="2000" b="0" dirty="0" smtClean="0"/>
          </a:p>
          <a:p>
            <a:pPr>
              <a:lnSpc>
                <a:spcPct val="100000"/>
              </a:lnSpc>
              <a:spcBef>
                <a:spcPts val="0"/>
              </a:spcBef>
              <a:spcAft>
                <a:spcPts val="600"/>
              </a:spcAft>
            </a:pPr>
            <a:r>
              <a:rPr lang="en-US" sz="2000" b="0" dirty="0" smtClean="0"/>
              <a:t>VIBE uses commercially available data to validate basic information about companies or organizations petitioning to employ certain foreign nationals, including H-2A workers.</a:t>
            </a:r>
          </a:p>
          <a:p>
            <a:pPr>
              <a:lnSpc>
                <a:spcPct val="100000"/>
              </a:lnSpc>
              <a:spcBef>
                <a:spcPts val="0"/>
              </a:spcBef>
              <a:spcAft>
                <a:spcPts val="1800"/>
              </a:spcAft>
            </a:pPr>
            <a:endParaRPr lang="en-US" sz="2000" dirty="0" smtClean="0"/>
          </a:p>
        </p:txBody>
      </p:sp>
    </p:spTree>
    <p:extLst>
      <p:ext uri="{BB962C8B-B14F-4D97-AF65-F5344CB8AC3E}">
        <p14:creationId xmlns:p14="http://schemas.microsoft.com/office/powerpoint/2010/main" val="42088896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The VIBE System</a:t>
            </a:r>
            <a:endParaRPr lang="en-US" dirty="0">
              <a:solidFill>
                <a:srgbClr val="006699"/>
              </a:solidFill>
            </a:endParaRPr>
          </a:p>
        </p:txBody>
      </p:sp>
      <p:sp>
        <p:nvSpPr>
          <p:cNvPr id="3" name="Content Placeholder 2"/>
          <p:cNvSpPr>
            <a:spLocks noGrp="1"/>
          </p:cNvSpPr>
          <p:nvPr>
            <p:ph idx="1"/>
          </p:nvPr>
        </p:nvSpPr>
        <p:spPr/>
        <p:txBody>
          <a:bodyPr/>
          <a:lstStyle/>
          <a:p>
            <a:pPr>
              <a:lnSpc>
                <a:spcPct val="100000"/>
              </a:lnSpc>
              <a:spcBef>
                <a:spcPts val="0"/>
              </a:spcBef>
              <a:spcAft>
                <a:spcPts val="1800"/>
              </a:spcAft>
            </a:pPr>
            <a:r>
              <a:rPr lang="en-US" sz="2000" b="0" dirty="0"/>
              <a:t>Currently, the independent information provider for the VIBE program is Dun and Bradstreet (</a:t>
            </a:r>
            <a:r>
              <a:rPr lang="en-US" sz="2000" b="0" dirty="0" err="1"/>
              <a:t>D&amp;B</a:t>
            </a:r>
            <a:r>
              <a:rPr lang="en-US" sz="2000" b="0" dirty="0"/>
              <a:t>).  A U.S.-based privately held company or organization may view, at no cost, the basic elements contained in its </a:t>
            </a:r>
            <a:r>
              <a:rPr lang="en-US" sz="2000" b="0" dirty="0" err="1"/>
              <a:t>D&amp;B</a:t>
            </a:r>
            <a:r>
              <a:rPr lang="en-US" sz="2000" b="0" dirty="0"/>
              <a:t> report at </a:t>
            </a:r>
            <a:r>
              <a:rPr lang="en-US" sz="2000" b="0" u="sng" dirty="0">
                <a:hlinkClick r:id="rId3"/>
              </a:rPr>
              <a:t>http://fedgov.dnb.com/webform</a:t>
            </a:r>
            <a:r>
              <a:rPr lang="en-US" sz="2000" b="0" dirty="0" smtClean="0"/>
              <a:t>.</a:t>
            </a:r>
          </a:p>
          <a:p>
            <a:pPr>
              <a:lnSpc>
                <a:spcPct val="100000"/>
              </a:lnSpc>
              <a:spcBef>
                <a:spcPts val="0"/>
              </a:spcBef>
              <a:spcAft>
                <a:spcPts val="1800"/>
              </a:spcAft>
            </a:pPr>
            <a:r>
              <a:rPr lang="en-US" sz="2000" b="0" dirty="0" smtClean="0"/>
              <a:t>Contacting </a:t>
            </a:r>
            <a:r>
              <a:rPr lang="en-US" sz="2000" b="0" dirty="0"/>
              <a:t>D&amp;B from this link will allow U.S.-based privately held USCIS petitioners to create, </a:t>
            </a:r>
            <a:r>
              <a:rPr lang="en-US" sz="2000" b="0" dirty="0" smtClean="0"/>
              <a:t>update, </a:t>
            </a:r>
            <a:r>
              <a:rPr lang="en-US" sz="2000" b="0" dirty="0"/>
              <a:t>and view their company’s or organization’s D&amp;B record without being subjected to direct marketing from </a:t>
            </a:r>
            <a:r>
              <a:rPr lang="en-US" sz="2000" b="0" dirty="0" smtClean="0"/>
              <a:t>D&amp;B.</a:t>
            </a:r>
          </a:p>
          <a:p>
            <a:pPr>
              <a:lnSpc>
                <a:spcPct val="100000"/>
              </a:lnSpc>
              <a:spcBef>
                <a:spcPts val="0"/>
              </a:spcBef>
              <a:spcAft>
                <a:spcPts val="1800"/>
              </a:spcAft>
            </a:pPr>
            <a:r>
              <a:rPr lang="en-US" sz="2000" b="0" dirty="0"/>
              <a:t>You may choose to contact D&amp;B to update the record to prevent </a:t>
            </a:r>
            <a:r>
              <a:rPr lang="en-US" sz="2000" b="0" dirty="0" smtClean="0"/>
              <a:t>questions and Requests for Evidence (RFEs) regarding the company. </a:t>
            </a:r>
            <a:endParaRPr lang="en-US" sz="2000" b="0" dirty="0"/>
          </a:p>
        </p:txBody>
      </p:sp>
    </p:spTree>
    <p:extLst>
      <p:ext uri="{BB962C8B-B14F-4D97-AF65-F5344CB8AC3E}">
        <p14:creationId xmlns:p14="http://schemas.microsoft.com/office/powerpoint/2010/main" val="378626896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657351"/>
            <a:ext cx="8610600" cy="1600199"/>
          </a:xfrm>
        </p:spPr>
        <p:txBody>
          <a:bodyPr>
            <a:normAutofit/>
          </a:bodyPr>
          <a:lstStyle/>
          <a:p>
            <a:pPr algn="ctr"/>
            <a:r>
              <a:rPr lang="en-US" dirty="0" smtClean="0"/>
              <a:t>Recent Processing Enhancements</a:t>
            </a:r>
            <a:endParaRPr lang="en-US" dirty="0"/>
          </a:p>
        </p:txBody>
      </p:sp>
      <p:sp>
        <p:nvSpPr>
          <p:cNvPr id="3" name="Content Placeholder 2"/>
          <p:cNvSpPr>
            <a:spLocks noGrp="1"/>
          </p:cNvSpPr>
          <p:nvPr>
            <p:ph sz="quarter" idx="11"/>
          </p:nvPr>
        </p:nvSpPr>
        <p:spPr/>
        <p:txBody>
          <a:bodyPr/>
          <a:lstStyle/>
          <a:p>
            <a:endParaRPr lang="en-US"/>
          </a:p>
        </p:txBody>
      </p:sp>
      <p:sp>
        <p:nvSpPr>
          <p:cNvPr id="4" name="Content Placeholder 3"/>
          <p:cNvSpPr>
            <a:spLocks noGrp="1"/>
          </p:cNvSpPr>
          <p:nvPr>
            <p:ph sz="quarter" idx="12"/>
          </p:nvPr>
        </p:nvSpPr>
        <p:spPr/>
        <p:txBody>
          <a:bodyPr/>
          <a:lstStyle/>
          <a:p>
            <a:endParaRPr lang="en-US"/>
          </a:p>
        </p:txBody>
      </p:sp>
    </p:spTree>
    <p:extLst>
      <p:ext uri="{BB962C8B-B14F-4D97-AF65-F5344CB8AC3E}">
        <p14:creationId xmlns:p14="http://schemas.microsoft.com/office/powerpoint/2010/main" val="35907953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657351"/>
            <a:ext cx="8610600" cy="1600199"/>
          </a:xfrm>
        </p:spPr>
        <p:txBody>
          <a:bodyPr>
            <a:normAutofit/>
          </a:bodyPr>
          <a:lstStyle/>
          <a:p>
            <a:pPr algn="ctr"/>
            <a:r>
              <a:rPr lang="en-US" dirty="0" smtClean="0"/>
              <a:t>General Overview of DHS and USCIS</a:t>
            </a:r>
            <a:endParaRPr lang="en-US" dirty="0"/>
          </a:p>
        </p:txBody>
      </p:sp>
      <p:sp>
        <p:nvSpPr>
          <p:cNvPr id="3" name="Content Placeholder 2"/>
          <p:cNvSpPr>
            <a:spLocks noGrp="1"/>
          </p:cNvSpPr>
          <p:nvPr>
            <p:ph sz="quarter" idx="11"/>
          </p:nvPr>
        </p:nvSpPr>
        <p:spPr/>
        <p:txBody>
          <a:bodyPr/>
          <a:lstStyle/>
          <a:p>
            <a:endParaRPr lang="en-US"/>
          </a:p>
        </p:txBody>
      </p:sp>
      <p:sp>
        <p:nvSpPr>
          <p:cNvPr id="4" name="Content Placeholder 3"/>
          <p:cNvSpPr>
            <a:spLocks noGrp="1"/>
          </p:cNvSpPr>
          <p:nvPr>
            <p:ph sz="quarter" idx="12"/>
          </p:nvPr>
        </p:nvSpPr>
        <p:spPr/>
        <p:txBody>
          <a:bodyPr/>
          <a:lstStyle/>
          <a:p>
            <a:endParaRPr lang="en-US"/>
          </a:p>
        </p:txBody>
      </p:sp>
    </p:spTree>
    <p:extLst>
      <p:ext uri="{BB962C8B-B14F-4D97-AF65-F5344CB8AC3E}">
        <p14:creationId xmlns:p14="http://schemas.microsoft.com/office/powerpoint/2010/main" val="94415698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H-2A Visa Program Modernization</a:t>
            </a:r>
            <a:endParaRPr lang="en-US" dirty="0"/>
          </a:p>
        </p:txBody>
      </p:sp>
      <p:sp>
        <p:nvSpPr>
          <p:cNvPr id="3" name="Content Placeholder 2"/>
          <p:cNvSpPr>
            <a:spLocks noGrp="1"/>
          </p:cNvSpPr>
          <p:nvPr>
            <p:ph idx="1"/>
          </p:nvPr>
        </p:nvSpPr>
        <p:spPr/>
        <p:txBody>
          <a:bodyPr/>
          <a:lstStyle/>
          <a:p>
            <a:pPr lvl="0">
              <a:lnSpc>
                <a:spcPct val="100000"/>
              </a:lnSpc>
              <a:spcBef>
                <a:spcPts val="0"/>
              </a:spcBef>
            </a:pPr>
            <a:r>
              <a:rPr lang="en-US" sz="2000" b="0" dirty="0">
                <a:cs typeface="Arial" panose="020B0604020202020204" pitchFamily="34" charset="0"/>
              </a:rPr>
              <a:t>On May 24, 2018, </a:t>
            </a:r>
            <a:r>
              <a:rPr lang="en-US" sz="2000" b="0" dirty="0" smtClean="0">
                <a:cs typeface="Arial" panose="020B0604020202020204" pitchFamily="34" charset="0"/>
              </a:rPr>
              <a:t>then-Secretary </a:t>
            </a:r>
            <a:r>
              <a:rPr lang="en-US" sz="2000" b="0" dirty="0">
                <a:cs typeface="Arial" panose="020B0604020202020204" pitchFamily="34" charset="0"/>
              </a:rPr>
              <a:t>of Homeland Security </a:t>
            </a:r>
            <a:r>
              <a:rPr lang="en-US" sz="2000" b="0" dirty="0" err="1">
                <a:cs typeface="Arial" panose="020B0604020202020204" pitchFamily="34" charset="0"/>
              </a:rPr>
              <a:t>Kirstjen</a:t>
            </a:r>
            <a:r>
              <a:rPr lang="en-US" sz="2000" b="0" dirty="0">
                <a:cs typeface="Arial" panose="020B0604020202020204" pitchFamily="34" charset="0"/>
              </a:rPr>
              <a:t> Nielsen joined with the Secretaries of State, Agriculture, and Labor in stating their commitment to modernizing the H-2A visa program rules by clarifying and improving the regulations governing the program</a:t>
            </a:r>
            <a:r>
              <a:rPr lang="en-US" sz="2000" b="0" dirty="0" smtClean="0">
                <a:cs typeface="Arial" panose="020B0604020202020204" pitchFamily="34" charset="0"/>
              </a:rPr>
              <a:t>.</a:t>
            </a:r>
          </a:p>
          <a:p>
            <a:pPr>
              <a:lnSpc>
                <a:spcPct val="100000"/>
              </a:lnSpc>
              <a:spcBef>
                <a:spcPts val="0"/>
              </a:spcBef>
            </a:pPr>
            <a:endParaRPr lang="en-US" sz="2000" b="0" dirty="0">
              <a:cs typeface="Arial" panose="020B0604020202020204" pitchFamily="34" charset="0"/>
            </a:endParaRPr>
          </a:p>
          <a:p>
            <a:pPr>
              <a:lnSpc>
                <a:spcPct val="100000"/>
              </a:lnSpc>
              <a:spcBef>
                <a:spcPts val="0"/>
              </a:spcBef>
            </a:pPr>
            <a:r>
              <a:rPr lang="en-US" sz="2000" b="0" dirty="0" smtClean="0">
                <a:cs typeface="Arial" panose="020B0604020202020204" pitchFamily="34" charset="0"/>
              </a:rPr>
              <a:t>These </a:t>
            </a:r>
            <a:r>
              <a:rPr lang="en-US" sz="2000" b="0" dirty="0">
                <a:cs typeface="Arial" panose="020B0604020202020204" pitchFamily="34" charset="0"/>
              </a:rPr>
              <a:t>agencies are working in coordination to propose streamlining, simplifying, and improving the H-2A visa program.  Options are also being considered for further incentivizing farmers’ use of the E-Verify program to ensure their workforce is authorized to work in the United States. </a:t>
            </a:r>
          </a:p>
        </p:txBody>
      </p:sp>
    </p:spTree>
    <p:extLst>
      <p:ext uri="{BB962C8B-B14F-4D97-AF65-F5344CB8AC3E}">
        <p14:creationId xmlns:p14="http://schemas.microsoft.com/office/powerpoint/2010/main" val="380176650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Email Notifications to H-2A Petitioners</a:t>
            </a:r>
            <a:endParaRPr lang="en-US" dirty="0"/>
          </a:p>
        </p:txBody>
      </p:sp>
      <p:sp>
        <p:nvSpPr>
          <p:cNvPr id="3" name="Content Placeholder 2"/>
          <p:cNvSpPr>
            <a:spLocks noGrp="1"/>
          </p:cNvSpPr>
          <p:nvPr>
            <p:ph idx="1"/>
          </p:nvPr>
        </p:nvSpPr>
        <p:spPr/>
        <p:txBody>
          <a:bodyPr/>
          <a:lstStyle/>
          <a:p>
            <a:pPr>
              <a:lnSpc>
                <a:spcPct val="100000"/>
              </a:lnSpc>
              <a:spcBef>
                <a:spcPts val="0"/>
              </a:spcBef>
            </a:pPr>
            <a:r>
              <a:rPr lang="en-US" sz="2000" b="0" dirty="0">
                <a:cs typeface="Arial" panose="020B0604020202020204" pitchFamily="34" charset="0"/>
              </a:rPr>
              <a:t>Due to the highly time-sensitive nature of H-2A petitions, on January 22, 2018, USCIS began sending electronic notifications of receipt and approval to the email address provided by H-2A petitioners in Part 1 of Form I-129 and to any email address provided for their attorney or accredited representative on a valid Form G-28.</a:t>
            </a:r>
          </a:p>
          <a:p>
            <a:pPr>
              <a:lnSpc>
                <a:spcPct val="100000"/>
              </a:lnSpc>
              <a:spcBef>
                <a:spcPts val="0"/>
              </a:spcBef>
            </a:pPr>
            <a:endParaRPr lang="en-US" sz="1050" b="0" dirty="0">
              <a:cs typeface="Arial" panose="020B0604020202020204" pitchFamily="34" charset="0"/>
            </a:endParaRPr>
          </a:p>
          <a:p>
            <a:pPr>
              <a:lnSpc>
                <a:spcPct val="100000"/>
              </a:lnSpc>
              <a:spcBef>
                <a:spcPts val="0"/>
              </a:spcBef>
            </a:pPr>
            <a:r>
              <a:rPr lang="en-US" sz="2000" b="0" dirty="0">
                <a:cs typeface="Arial" panose="020B0604020202020204" pitchFamily="34" charset="0"/>
              </a:rPr>
              <a:t>There is no charge for this service with H-2A petitions.  </a:t>
            </a:r>
            <a:r>
              <a:rPr lang="en-US" sz="2000" b="0" dirty="0" smtClean="0">
                <a:cs typeface="Arial" panose="020B0604020202020204" pitchFamily="34" charset="0"/>
              </a:rPr>
              <a:t>USCIS </a:t>
            </a:r>
            <a:r>
              <a:rPr lang="en-US" sz="2000" b="0" dirty="0">
                <a:cs typeface="Arial" panose="020B0604020202020204" pitchFamily="34" charset="0"/>
              </a:rPr>
              <a:t>continues to send receipt and approval notices by postal mail and update Case Status Online.</a:t>
            </a:r>
          </a:p>
        </p:txBody>
      </p:sp>
    </p:spTree>
    <p:extLst>
      <p:ext uri="{BB962C8B-B14F-4D97-AF65-F5344CB8AC3E}">
        <p14:creationId xmlns:p14="http://schemas.microsoft.com/office/powerpoint/2010/main" val="398772386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Pre-Paid Mailers</a:t>
            </a:r>
            <a:endParaRPr lang="en-US" dirty="0"/>
          </a:p>
        </p:txBody>
      </p:sp>
      <p:sp>
        <p:nvSpPr>
          <p:cNvPr id="3" name="Content Placeholder 2"/>
          <p:cNvSpPr>
            <a:spLocks noGrp="1"/>
          </p:cNvSpPr>
          <p:nvPr>
            <p:ph idx="1"/>
          </p:nvPr>
        </p:nvSpPr>
        <p:spPr/>
        <p:txBody>
          <a:bodyPr/>
          <a:lstStyle/>
          <a:p>
            <a:pPr>
              <a:lnSpc>
                <a:spcPct val="100000"/>
              </a:lnSpc>
              <a:spcBef>
                <a:spcPts val="0"/>
              </a:spcBef>
            </a:pPr>
            <a:r>
              <a:rPr lang="en-US" sz="2000" b="0" dirty="0">
                <a:cs typeface="Arial" panose="020B0604020202020204" pitchFamily="34" charset="0"/>
              </a:rPr>
              <a:t>Also on January 22, 2018, USCIS began allowing H-2A petitioners to submit two pre-paid mailers to expedite the delivery of both the final decision notice and any </a:t>
            </a:r>
            <a:r>
              <a:rPr lang="en-US" sz="2000" b="0" dirty="0" smtClean="0">
                <a:cs typeface="Arial" panose="020B0604020202020204" pitchFamily="34" charset="0"/>
              </a:rPr>
              <a:t>Request for Evidence (RFE) issued </a:t>
            </a:r>
            <a:r>
              <a:rPr lang="en-US" sz="2000" b="0" dirty="0">
                <a:cs typeface="Arial" panose="020B0604020202020204" pitchFamily="34" charset="0"/>
              </a:rPr>
              <a:t>for the petition</a:t>
            </a:r>
            <a:r>
              <a:rPr lang="en-US" sz="2000" b="0" dirty="0" smtClean="0">
                <a:cs typeface="Arial" panose="020B0604020202020204" pitchFamily="34" charset="0"/>
              </a:rPr>
              <a:t>.</a:t>
            </a:r>
          </a:p>
          <a:p>
            <a:pPr>
              <a:lnSpc>
                <a:spcPct val="100000"/>
              </a:lnSpc>
              <a:spcBef>
                <a:spcPts val="0"/>
              </a:spcBef>
            </a:pPr>
            <a:endParaRPr lang="en-US" sz="2000" b="0" dirty="0">
              <a:cs typeface="Arial" panose="020B0604020202020204" pitchFamily="34" charset="0"/>
            </a:endParaRPr>
          </a:p>
          <a:p>
            <a:pPr>
              <a:lnSpc>
                <a:spcPct val="100000"/>
              </a:lnSpc>
              <a:spcBef>
                <a:spcPts val="0"/>
              </a:spcBef>
              <a:spcAft>
                <a:spcPts val="1000"/>
              </a:spcAft>
            </a:pPr>
            <a:r>
              <a:rPr lang="en-US" sz="2000" b="0" dirty="0">
                <a:cs typeface="Arial" panose="020B0604020202020204" pitchFamily="34" charset="0"/>
              </a:rPr>
              <a:t>Until further notice, USCIS will:</a:t>
            </a:r>
          </a:p>
          <a:p>
            <a:pPr marL="914400" lvl="1" indent="-457200">
              <a:lnSpc>
                <a:spcPct val="100000"/>
              </a:lnSpc>
              <a:spcBef>
                <a:spcPts val="0"/>
              </a:spcBef>
              <a:spcAft>
                <a:spcPts val="1000"/>
              </a:spcAft>
            </a:pPr>
            <a:r>
              <a:rPr lang="en-US" dirty="0" smtClean="0">
                <a:latin typeface="Source Sans Pro" panose="020B0503030403020204" pitchFamily="34" charset="0"/>
                <a:cs typeface="Arial" panose="020B0604020202020204" pitchFamily="34" charset="0"/>
              </a:rPr>
              <a:t>use </a:t>
            </a:r>
            <a:r>
              <a:rPr lang="en-US" dirty="0">
                <a:latin typeface="Source Sans Pro" panose="020B0503030403020204" pitchFamily="34" charset="0"/>
                <a:cs typeface="Arial" panose="020B0604020202020204" pitchFamily="34" charset="0"/>
              </a:rPr>
              <a:t>a pre-paid mailer to send an RFE if the petitioner provided only one pre-paid </a:t>
            </a:r>
            <a:r>
              <a:rPr lang="en-US" dirty="0" smtClean="0">
                <a:latin typeface="Source Sans Pro" panose="020B0503030403020204" pitchFamily="34" charset="0"/>
                <a:cs typeface="Arial" panose="020B0604020202020204" pitchFamily="34" charset="0"/>
              </a:rPr>
              <a:t>mailer;</a:t>
            </a:r>
            <a:endParaRPr lang="en-US" dirty="0">
              <a:latin typeface="Source Sans Pro" panose="020B0503030403020204" pitchFamily="34" charset="0"/>
              <a:cs typeface="Arial" panose="020B0604020202020204" pitchFamily="34" charset="0"/>
            </a:endParaRPr>
          </a:p>
          <a:p>
            <a:pPr marL="914400" lvl="1" indent="-457200">
              <a:lnSpc>
                <a:spcPct val="100000"/>
              </a:lnSpc>
              <a:spcBef>
                <a:spcPts val="0"/>
              </a:spcBef>
            </a:pPr>
            <a:r>
              <a:rPr lang="en-US" dirty="0">
                <a:latin typeface="Source Sans Pro" panose="020B0503030403020204" pitchFamily="34" charset="0"/>
                <a:cs typeface="Arial" panose="020B0604020202020204" pitchFamily="34" charset="0"/>
              </a:rPr>
              <a:t>s</a:t>
            </a:r>
            <a:r>
              <a:rPr lang="en-US" dirty="0" smtClean="0">
                <a:latin typeface="Source Sans Pro" panose="020B0503030403020204" pitchFamily="34" charset="0"/>
                <a:cs typeface="Arial" panose="020B0604020202020204" pitchFamily="34" charset="0"/>
              </a:rPr>
              <a:t>end </a:t>
            </a:r>
            <a:r>
              <a:rPr lang="en-US" dirty="0">
                <a:latin typeface="Source Sans Pro" panose="020B0503030403020204" pitchFamily="34" charset="0"/>
                <a:cs typeface="Arial" panose="020B0604020202020204" pitchFamily="34" charset="0"/>
              </a:rPr>
              <a:t>the final decision notice in a pre-paid mailer only if no RFE was issued or the petitioner provided a second pre-paid mailer</a:t>
            </a:r>
            <a:r>
              <a:rPr lang="en-US" sz="2000" b="0" dirty="0" smtClean="0">
                <a:cs typeface="Arial" panose="020B0604020202020204" pitchFamily="34" charset="0"/>
              </a:rPr>
              <a:t> </a:t>
            </a:r>
            <a:endParaRPr lang="en-US" sz="2000" b="0" dirty="0">
              <a:cs typeface="Arial" panose="020B0604020202020204" pitchFamily="34" charset="0"/>
            </a:endParaRPr>
          </a:p>
          <a:p>
            <a:pPr>
              <a:lnSpc>
                <a:spcPct val="100000"/>
              </a:lnSpc>
              <a:spcBef>
                <a:spcPts val="0"/>
              </a:spcBef>
            </a:pPr>
            <a:endParaRPr lang="en-US" sz="2000" b="0" dirty="0">
              <a:cs typeface="Arial" panose="020B0604020202020204" pitchFamily="34" charset="0"/>
            </a:endParaRPr>
          </a:p>
        </p:txBody>
      </p:sp>
    </p:spTree>
    <p:extLst>
      <p:ext uri="{BB962C8B-B14F-4D97-AF65-F5344CB8AC3E}">
        <p14:creationId xmlns:p14="http://schemas.microsoft.com/office/powerpoint/2010/main" val="392839187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e-Approval for H-2A Petitions</a:t>
            </a:r>
            <a:endParaRPr lang="en-US" dirty="0"/>
          </a:p>
        </p:txBody>
      </p:sp>
      <p:sp>
        <p:nvSpPr>
          <p:cNvPr id="3" name="Content Placeholder 2"/>
          <p:cNvSpPr>
            <a:spLocks noGrp="1"/>
          </p:cNvSpPr>
          <p:nvPr>
            <p:ph idx="1"/>
          </p:nvPr>
        </p:nvSpPr>
        <p:spPr/>
        <p:txBody>
          <a:bodyPr/>
          <a:lstStyle/>
          <a:p>
            <a:pPr>
              <a:lnSpc>
                <a:spcPct val="100000"/>
              </a:lnSpc>
              <a:spcBef>
                <a:spcPts val="0"/>
              </a:spcBef>
            </a:pPr>
            <a:r>
              <a:rPr lang="en-US" sz="2000" b="0" dirty="0">
                <a:cs typeface="Arial" panose="020B0604020202020204" pitchFamily="34" charset="0"/>
              </a:rPr>
              <a:t>Since May 2016, USCIS has been sending approval information for H-2A petitions to </a:t>
            </a:r>
            <a:r>
              <a:rPr lang="en-US" sz="2000" b="0" dirty="0" smtClean="0">
                <a:cs typeface="Arial" panose="020B0604020202020204" pitchFamily="34" charset="0"/>
              </a:rPr>
              <a:t>DOS by </a:t>
            </a:r>
            <a:r>
              <a:rPr lang="en-US" sz="2000" b="0" dirty="0">
                <a:cs typeface="Arial" panose="020B0604020202020204" pitchFamily="34" charset="0"/>
              </a:rPr>
              <a:t>the end of the next business day. </a:t>
            </a:r>
            <a:r>
              <a:rPr lang="en-US" sz="2000" b="0" dirty="0" smtClean="0">
                <a:cs typeface="Arial" panose="020B0604020202020204" pitchFamily="34" charset="0"/>
              </a:rPr>
              <a:t>DOS accepts </a:t>
            </a:r>
            <a:r>
              <a:rPr lang="en-US" sz="2000" b="0" dirty="0">
                <a:cs typeface="Arial" panose="020B0604020202020204" pitchFamily="34" charset="0"/>
              </a:rPr>
              <a:t>this electronic information in place of a Form I-797 approval notice and allows its consular posts to proceed with processing an H-2A nonimmigrant visa application, including conducting any required interview.</a:t>
            </a:r>
          </a:p>
          <a:p>
            <a:pPr>
              <a:lnSpc>
                <a:spcPct val="100000"/>
              </a:lnSpc>
              <a:spcBef>
                <a:spcPts val="0"/>
              </a:spcBef>
              <a:buFont typeface="Arial" panose="020B0604020202020204" pitchFamily="34" charset="0"/>
              <a:buChar char="•"/>
            </a:pPr>
            <a:endParaRPr lang="en-US" sz="2000" b="0" dirty="0">
              <a:cs typeface="Arial" panose="020B0604020202020204" pitchFamily="34" charset="0"/>
            </a:endParaRPr>
          </a:p>
          <a:p>
            <a:pPr>
              <a:lnSpc>
                <a:spcPct val="100000"/>
              </a:lnSpc>
              <a:spcBef>
                <a:spcPts val="0"/>
              </a:spcBef>
            </a:pPr>
            <a:r>
              <a:rPr lang="en-US" sz="2000" b="0" dirty="0">
                <a:cs typeface="Arial" panose="020B0604020202020204" pitchFamily="34" charset="0"/>
              </a:rPr>
              <a:t>Employers are not charged any additional fees for the USCIS/DOS e-Approval process.</a:t>
            </a:r>
          </a:p>
        </p:txBody>
      </p:sp>
    </p:spTree>
    <p:extLst>
      <p:ext uri="{BB962C8B-B14F-4D97-AF65-F5344CB8AC3E}">
        <p14:creationId xmlns:p14="http://schemas.microsoft.com/office/powerpoint/2010/main" val="423435037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Inquiring on a Pending H-2A Petition</a:t>
            </a:r>
            <a:endParaRPr lang="en-US" dirty="0"/>
          </a:p>
        </p:txBody>
      </p:sp>
      <p:sp>
        <p:nvSpPr>
          <p:cNvPr id="3" name="Content Placeholder 2"/>
          <p:cNvSpPr>
            <a:spLocks noGrp="1"/>
          </p:cNvSpPr>
          <p:nvPr>
            <p:ph idx="1"/>
          </p:nvPr>
        </p:nvSpPr>
        <p:spPr/>
        <p:txBody>
          <a:bodyPr/>
          <a:lstStyle/>
          <a:p>
            <a:pPr>
              <a:lnSpc>
                <a:spcPct val="100000"/>
              </a:lnSpc>
              <a:spcBef>
                <a:spcPts val="0"/>
              </a:spcBef>
            </a:pPr>
            <a:r>
              <a:rPr lang="en-US" sz="2000" b="0" dirty="0"/>
              <a:t>USCIS provides expedited processing of Form I-129 for H-2A petitions. You can check the status of your case using </a:t>
            </a:r>
            <a:r>
              <a:rPr lang="en-US" sz="2000" b="0" dirty="0">
                <a:hlinkClick r:id="rId2"/>
              </a:rPr>
              <a:t>Case Status Online</a:t>
            </a:r>
            <a:r>
              <a:rPr lang="en-US" sz="2000" b="0" dirty="0"/>
              <a:t>. If your petition has been pending for more than 15 days and we have not sent you a decision or request for more evidence, you may call the </a:t>
            </a:r>
            <a:r>
              <a:rPr lang="en-US" sz="2000" b="0" dirty="0">
                <a:hlinkClick r:id="rId3"/>
              </a:rPr>
              <a:t>USCIS Contact Center</a:t>
            </a:r>
            <a:r>
              <a:rPr lang="en-US" sz="2000" b="0" dirty="0"/>
              <a:t> at </a:t>
            </a:r>
            <a:r>
              <a:rPr lang="en-US" sz="2000" dirty="0"/>
              <a:t>800-375-5283 </a:t>
            </a:r>
            <a:r>
              <a:rPr lang="en-US" sz="2000" b="0" dirty="0"/>
              <a:t>to ask about the status of your case</a:t>
            </a:r>
            <a:r>
              <a:rPr lang="en-US" sz="2000" b="0" dirty="0" smtClean="0"/>
              <a:t>.</a:t>
            </a:r>
          </a:p>
          <a:p>
            <a:pPr>
              <a:lnSpc>
                <a:spcPct val="100000"/>
              </a:lnSpc>
              <a:spcBef>
                <a:spcPts val="0"/>
              </a:spcBef>
            </a:pPr>
            <a:endParaRPr lang="en-US" sz="2000" b="0" dirty="0"/>
          </a:p>
          <a:p>
            <a:pPr>
              <a:lnSpc>
                <a:spcPct val="100000"/>
              </a:lnSpc>
              <a:spcBef>
                <a:spcPts val="0"/>
              </a:spcBef>
            </a:pPr>
            <a:r>
              <a:rPr lang="en-US" sz="2000" b="0" dirty="0"/>
              <a:t>Note: We can only provide case-specific information to authorized individuals (for example, petitioners and attorneys of record). For H-2A petitions, the petitioner is the petitioning individual or company. We cannot provide case-specific information to unauthorized third parties, such as the beneficiary (the temporary worker).</a:t>
            </a:r>
          </a:p>
          <a:p>
            <a:pPr>
              <a:lnSpc>
                <a:spcPct val="100000"/>
              </a:lnSpc>
              <a:spcBef>
                <a:spcPts val="0"/>
              </a:spcBef>
            </a:pPr>
            <a:endParaRPr lang="en-US" sz="2000" b="0" dirty="0">
              <a:cs typeface="Arial" panose="020B0604020202020204" pitchFamily="34" charset="0"/>
            </a:endParaRPr>
          </a:p>
        </p:txBody>
      </p:sp>
    </p:spTree>
    <p:extLst>
      <p:ext uri="{BB962C8B-B14F-4D97-AF65-F5344CB8AC3E}">
        <p14:creationId xmlns:p14="http://schemas.microsoft.com/office/powerpoint/2010/main" val="288258704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657351"/>
            <a:ext cx="8610600" cy="1600199"/>
          </a:xfrm>
        </p:spPr>
        <p:txBody>
          <a:bodyPr>
            <a:normAutofit/>
          </a:bodyPr>
          <a:lstStyle/>
          <a:p>
            <a:pPr algn="ctr"/>
            <a:r>
              <a:rPr lang="en-US" dirty="0" smtClean="0"/>
              <a:t>H-2A Filing Tips</a:t>
            </a:r>
            <a:endParaRPr lang="en-US" dirty="0"/>
          </a:p>
        </p:txBody>
      </p:sp>
      <p:sp>
        <p:nvSpPr>
          <p:cNvPr id="3" name="Content Placeholder 2"/>
          <p:cNvSpPr>
            <a:spLocks noGrp="1"/>
          </p:cNvSpPr>
          <p:nvPr>
            <p:ph sz="quarter" idx="11"/>
          </p:nvPr>
        </p:nvSpPr>
        <p:spPr/>
        <p:txBody>
          <a:bodyPr/>
          <a:lstStyle/>
          <a:p>
            <a:endParaRPr lang="en-US"/>
          </a:p>
        </p:txBody>
      </p:sp>
      <p:sp>
        <p:nvSpPr>
          <p:cNvPr id="4" name="Content Placeholder 3"/>
          <p:cNvSpPr>
            <a:spLocks noGrp="1"/>
          </p:cNvSpPr>
          <p:nvPr>
            <p:ph sz="quarter" idx="12"/>
          </p:nvPr>
        </p:nvSpPr>
        <p:spPr/>
        <p:txBody>
          <a:bodyPr/>
          <a:lstStyle/>
          <a:p>
            <a:endParaRPr lang="en-US"/>
          </a:p>
        </p:txBody>
      </p:sp>
    </p:spTree>
    <p:extLst>
      <p:ext uri="{BB962C8B-B14F-4D97-AF65-F5344CB8AC3E}">
        <p14:creationId xmlns:p14="http://schemas.microsoft.com/office/powerpoint/2010/main" val="136028055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H-2A Filing Tips and Reminders</a:t>
            </a:r>
            <a:endParaRPr lang="en-US" dirty="0"/>
          </a:p>
        </p:txBody>
      </p:sp>
      <p:sp>
        <p:nvSpPr>
          <p:cNvPr id="3" name="Content Placeholder 2"/>
          <p:cNvSpPr>
            <a:spLocks noGrp="1"/>
          </p:cNvSpPr>
          <p:nvPr>
            <p:ph idx="1"/>
          </p:nvPr>
        </p:nvSpPr>
        <p:spPr/>
        <p:txBody>
          <a:bodyPr/>
          <a:lstStyle/>
          <a:p>
            <a:pPr>
              <a:lnSpc>
                <a:spcPct val="100000"/>
              </a:lnSpc>
              <a:spcBef>
                <a:spcPts val="0"/>
              </a:spcBef>
            </a:pPr>
            <a:r>
              <a:rPr lang="en-US" sz="2000" b="0" dirty="0">
                <a:cs typeface="Arial" panose="020B0604020202020204" pitchFamily="34" charset="0"/>
              </a:rPr>
              <a:t>As stated in the Form I-129 Instructions, you must provide the address of </a:t>
            </a:r>
            <a:r>
              <a:rPr lang="en-US" sz="2000" b="0" u="sng" dirty="0">
                <a:cs typeface="Arial" panose="020B0604020202020204" pitchFamily="34" charset="0"/>
              </a:rPr>
              <a:t>the petitioner’s</a:t>
            </a:r>
            <a:r>
              <a:rPr lang="en-US" sz="2000" b="0" dirty="0">
                <a:cs typeface="Arial" panose="020B0604020202020204" pitchFamily="34" charset="0"/>
              </a:rPr>
              <a:t> primary office as the mailing address in Part 1 of Form I-129</a:t>
            </a:r>
            <a:r>
              <a:rPr lang="en-US" sz="2000" b="0" dirty="0" smtClean="0">
                <a:cs typeface="Arial" panose="020B0604020202020204" pitchFamily="34" charset="0"/>
              </a:rPr>
              <a:t>.</a:t>
            </a:r>
          </a:p>
          <a:p>
            <a:pPr>
              <a:lnSpc>
                <a:spcPct val="100000"/>
              </a:lnSpc>
              <a:spcBef>
                <a:spcPts val="0"/>
              </a:spcBef>
              <a:buFont typeface="Arial" panose="020B0604020202020204" pitchFamily="34" charset="0"/>
              <a:buChar char="•"/>
            </a:pPr>
            <a:endParaRPr lang="en-US" sz="2000" b="0" dirty="0">
              <a:cs typeface="Arial" panose="020B0604020202020204" pitchFamily="34" charset="0"/>
            </a:endParaRPr>
          </a:p>
          <a:p>
            <a:pPr>
              <a:lnSpc>
                <a:spcPct val="100000"/>
              </a:lnSpc>
              <a:spcBef>
                <a:spcPts val="0"/>
              </a:spcBef>
            </a:pPr>
            <a:r>
              <a:rPr lang="en-US" sz="2000" b="0" dirty="0">
                <a:cs typeface="Arial" panose="020B0604020202020204" pitchFamily="34" charset="0"/>
              </a:rPr>
              <a:t>Because of potential delays in the processing of background checks for named beneficiaries, USCIS recommends that H-2A </a:t>
            </a:r>
            <a:r>
              <a:rPr lang="en-US" sz="2000" b="0" dirty="0" smtClean="0">
                <a:cs typeface="Arial" panose="020B0604020202020204" pitchFamily="34" charset="0"/>
              </a:rPr>
              <a:t>petitioners </a:t>
            </a:r>
            <a:r>
              <a:rPr lang="en-US" sz="2000" b="0" dirty="0">
                <a:cs typeface="Arial" panose="020B0604020202020204" pitchFamily="34" charset="0"/>
              </a:rPr>
              <a:t>limit a single petition to requesting no more than 25 </a:t>
            </a:r>
            <a:r>
              <a:rPr lang="en-US" sz="2000" b="0" u="sng" dirty="0">
                <a:cs typeface="Arial" panose="020B0604020202020204" pitchFamily="34" charset="0"/>
              </a:rPr>
              <a:t>named</a:t>
            </a:r>
            <a:r>
              <a:rPr lang="en-US" sz="2000" b="0" dirty="0">
                <a:cs typeface="Arial" panose="020B0604020202020204" pitchFamily="34" charset="0"/>
              </a:rPr>
              <a:t> workers</a:t>
            </a:r>
            <a:r>
              <a:rPr lang="en-US" sz="2000" b="0" dirty="0" smtClean="0">
                <a:cs typeface="Arial" panose="020B0604020202020204" pitchFamily="34" charset="0"/>
              </a:rPr>
              <a:t>.</a:t>
            </a:r>
          </a:p>
          <a:p>
            <a:pPr>
              <a:lnSpc>
                <a:spcPct val="100000"/>
              </a:lnSpc>
              <a:spcBef>
                <a:spcPts val="0"/>
              </a:spcBef>
            </a:pPr>
            <a:endParaRPr lang="en-US" sz="2000" b="0" dirty="0" smtClean="0">
              <a:cs typeface="Arial" panose="020B0604020202020204" pitchFamily="34" charset="0"/>
            </a:endParaRPr>
          </a:p>
          <a:p>
            <a:pPr>
              <a:lnSpc>
                <a:spcPct val="100000"/>
              </a:lnSpc>
              <a:spcBef>
                <a:spcPts val="0"/>
              </a:spcBef>
            </a:pPr>
            <a:r>
              <a:rPr lang="en-US" sz="2000" b="0" dirty="0">
                <a:cs typeface="Arial" panose="020B0604020202020204" pitchFamily="34" charset="0"/>
              </a:rPr>
              <a:t>It may also be advantageous to file multiple petitions based on a single temporary labor certification when some beneficiaries are nationals of countries not on the Eligible Countries List or have other eligibility concerns. </a:t>
            </a:r>
          </a:p>
        </p:txBody>
      </p:sp>
    </p:spTree>
    <p:extLst>
      <p:ext uri="{BB962C8B-B14F-4D97-AF65-F5344CB8AC3E}">
        <p14:creationId xmlns:p14="http://schemas.microsoft.com/office/powerpoint/2010/main" val="344536577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H-2A Filing Tips and Reminders</a:t>
            </a:r>
            <a:endParaRPr lang="en-US" dirty="0"/>
          </a:p>
        </p:txBody>
      </p:sp>
      <p:sp>
        <p:nvSpPr>
          <p:cNvPr id="3" name="Content Placeholder 2"/>
          <p:cNvSpPr>
            <a:spLocks noGrp="1"/>
          </p:cNvSpPr>
          <p:nvPr>
            <p:ph idx="1"/>
          </p:nvPr>
        </p:nvSpPr>
        <p:spPr/>
        <p:txBody>
          <a:bodyPr/>
          <a:lstStyle/>
          <a:p>
            <a:pPr>
              <a:lnSpc>
                <a:spcPct val="100000"/>
              </a:lnSpc>
              <a:spcBef>
                <a:spcPts val="0"/>
              </a:spcBef>
            </a:pPr>
            <a:r>
              <a:rPr lang="en-US" sz="2000" b="0" dirty="0" smtClean="0">
                <a:cs typeface="Arial" panose="020B0604020202020204" pitchFamily="34" charset="0"/>
              </a:rPr>
              <a:t>Provide </a:t>
            </a:r>
            <a:r>
              <a:rPr lang="en-US" sz="2000" b="0" dirty="0">
                <a:cs typeface="Arial" panose="020B0604020202020204" pitchFamily="34" charset="0"/>
              </a:rPr>
              <a:t>a valid email address for the petitioner in Part 1 of Form I-129.  This address, along with any provided for the attorney or designated representative on a valid Form G-28, will be used for the electronic notifications of receipt and approval</a:t>
            </a:r>
            <a:r>
              <a:rPr lang="en-US" sz="2000" b="0" dirty="0" smtClean="0">
                <a:cs typeface="Arial" panose="020B0604020202020204" pitchFamily="34" charset="0"/>
              </a:rPr>
              <a:t>.</a:t>
            </a:r>
          </a:p>
          <a:p>
            <a:pPr>
              <a:lnSpc>
                <a:spcPct val="100000"/>
              </a:lnSpc>
              <a:spcBef>
                <a:spcPts val="0"/>
              </a:spcBef>
            </a:pPr>
            <a:endParaRPr lang="en-US" sz="2000" b="0" dirty="0">
              <a:cs typeface="Arial" panose="020B0604020202020204" pitchFamily="34" charset="0"/>
            </a:endParaRPr>
          </a:p>
          <a:p>
            <a:pPr>
              <a:lnSpc>
                <a:spcPct val="100000"/>
              </a:lnSpc>
              <a:spcBef>
                <a:spcPts val="0"/>
              </a:spcBef>
            </a:pPr>
            <a:r>
              <a:rPr lang="en-US" sz="2000" b="0" dirty="0" smtClean="0"/>
              <a:t>If the H-2A workers will be performing services or labor in more than one location, the petition </a:t>
            </a:r>
            <a:r>
              <a:rPr lang="en-US" sz="2000" u="sng" dirty="0" smtClean="0"/>
              <a:t>must</a:t>
            </a:r>
            <a:r>
              <a:rPr lang="en-US" sz="2000" b="0" dirty="0" smtClean="0"/>
              <a:t> include a detailed </a:t>
            </a:r>
            <a:r>
              <a:rPr lang="en-US" sz="2000" b="0" dirty="0"/>
              <a:t>itinerary with the dates and locations where the services or labor will take place</a:t>
            </a:r>
            <a:r>
              <a:rPr lang="en-US" sz="2000" b="0" dirty="0" smtClean="0"/>
              <a:t>.</a:t>
            </a:r>
            <a:endParaRPr lang="en-US" sz="2000" b="0" dirty="0"/>
          </a:p>
        </p:txBody>
      </p:sp>
    </p:spTree>
    <p:extLst>
      <p:ext uri="{BB962C8B-B14F-4D97-AF65-F5344CB8AC3E}">
        <p14:creationId xmlns:p14="http://schemas.microsoft.com/office/powerpoint/2010/main" val="246108752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Want to Know More?</a:t>
            </a:r>
            <a:endParaRPr lang="en-US" dirty="0"/>
          </a:p>
        </p:txBody>
      </p:sp>
      <p:sp>
        <p:nvSpPr>
          <p:cNvPr id="3" name="Content Placeholder 2"/>
          <p:cNvSpPr>
            <a:spLocks noGrp="1"/>
          </p:cNvSpPr>
          <p:nvPr>
            <p:ph idx="1"/>
          </p:nvPr>
        </p:nvSpPr>
        <p:spPr/>
        <p:txBody>
          <a:bodyPr/>
          <a:lstStyle/>
          <a:p>
            <a:pPr>
              <a:spcBef>
                <a:spcPct val="50000"/>
              </a:spcBef>
            </a:pPr>
            <a:r>
              <a:rPr lang="en-US" altLang="en-US" sz="2000" b="0" dirty="0">
                <a:cs typeface="Arial" charset="0"/>
              </a:rPr>
              <a:t>For more information about the H-2A program, visit: </a:t>
            </a:r>
            <a:r>
              <a:rPr lang="en-US" altLang="en-US" sz="2000" dirty="0">
                <a:solidFill>
                  <a:schemeClr val="bg1"/>
                </a:solidFill>
                <a:cs typeface="Arial" charset="0"/>
                <a:hlinkClick r:id="rId2"/>
              </a:rPr>
              <a:t>www.uscis.gov/H-2A</a:t>
            </a:r>
            <a:r>
              <a:rPr lang="en-US" altLang="en-US" sz="2000" dirty="0">
                <a:solidFill>
                  <a:schemeClr val="bg1"/>
                </a:solidFill>
                <a:latin typeface="Arial" charset="0"/>
                <a:cs typeface="Arial" charset="0"/>
              </a:rPr>
              <a:t>.</a:t>
            </a:r>
          </a:p>
        </p:txBody>
      </p:sp>
      <p:grpSp>
        <p:nvGrpSpPr>
          <p:cNvPr id="4" name="Group 13"/>
          <p:cNvGrpSpPr>
            <a:grpSpLocks/>
          </p:cNvGrpSpPr>
          <p:nvPr/>
        </p:nvGrpSpPr>
        <p:grpSpPr bwMode="auto">
          <a:xfrm>
            <a:off x="3962400" y="1657349"/>
            <a:ext cx="4876800" cy="2936875"/>
            <a:chOff x="0" y="0"/>
            <a:chExt cx="4224337" cy="2786063"/>
          </a:xfrm>
        </p:grpSpPr>
        <p:pic>
          <p:nvPicPr>
            <p:cNvPr id="5" name="Picture 16"/>
            <p:cNvPicPr>
              <a:picLocks noChangeAspect="1"/>
            </p:cNvPicPr>
            <p:nvPr/>
          </p:nvPicPr>
          <p:blipFill>
            <a:blip r:embed="rId3" cstate="print">
              <a:extLst>
                <a:ext uri="{28A0092B-C50C-407E-A947-70E740481C1C}">
                  <a14:useLocalDpi xmlns:a14="http://schemas.microsoft.com/office/drawing/2010/main" val="0"/>
                </a:ext>
              </a:extLst>
            </a:blip>
            <a:srcRect l="58861" t="6923" r="9375" b="16409"/>
            <a:stretch>
              <a:fillRect/>
            </a:stretch>
          </p:blipFill>
          <p:spPr bwMode="auto">
            <a:xfrm>
              <a:off x="528637" y="0"/>
              <a:ext cx="3695700" cy="278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590459" y="2029111"/>
              <a:ext cx="624478" cy="271277"/>
            </a:xfrm>
            <a:prstGeom prst="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p>
          </p:txBody>
        </p:sp>
        <p:cxnSp>
          <p:nvCxnSpPr>
            <p:cNvPr id="7" name="Straight Arrow Connector 6"/>
            <p:cNvCxnSpPr/>
            <p:nvPr/>
          </p:nvCxnSpPr>
          <p:spPr>
            <a:xfrm>
              <a:off x="0" y="2152718"/>
              <a:ext cx="571020" cy="0"/>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097861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General Overview of DHS and USCIS</a:t>
            </a:r>
            <a:endParaRPr lang="en-US" dirty="0"/>
          </a:p>
        </p:txBody>
      </p:sp>
      <p:sp>
        <p:nvSpPr>
          <p:cNvPr id="3" name="Content Placeholder 2"/>
          <p:cNvSpPr>
            <a:spLocks noGrp="1"/>
          </p:cNvSpPr>
          <p:nvPr>
            <p:ph idx="1"/>
          </p:nvPr>
        </p:nvSpPr>
        <p:spPr/>
        <p:txBody>
          <a:bodyPr/>
          <a:lstStyle/>
          <a:p>
            <a:pPr>
              <a:lnSpc>
                <a:spcPct val="100000"/>
              </a:lnSpc>
              <a:spcBef>
                <a:spcPts val="0"/>
              </a:spcBef>
            </a:pPr>
            <a:r>
              <a:rPr lang="en-US" altLang="en-US" sz="2000" b="0" dirty="0">
                <a:cs typeface="Arial" panose="020B0604020202020204" pitchFamily="34" charset="0"/>
              </a:rPr>
              <a:t>The Department of Homeland Security (DHS) is comprised of 15 operational and support components, including:</a:t>
            </a:r>
          </a:p>
          <a:p>
            <a:pPr>
              <a:lnSpc>
                <a:spcPct val="100000"/>
              </a:lnSpc>
              <a:spcBef>
                <a:spcPts val="0"/>
              </a:spcBef>
            </a:pPr>
            <a:endParaRPr lang="en-US" altLang="en-US" sz="2000" b="0" dirty="0">
              <a:cs typeface="Arial" panose="020B0604020202020204" pitchFamily="34" charset="0"/>
            </a:endParaRPr>
          </a:p>
          <a:p>
            <a:pPr marL="914400" indent="-457200">
              <a:lnSpc>
                <a:spcPct val="100000"/>
              </a:lnSpc>
              <a:spcBef>
                <a:spcPts val="0"/>
              </a:spcBef>
              <a:buFont typeface="Arial" panose="020B0604020202020204" pitchFamily="34" charset="0"/>
              <a:buChar char="•"/>
            </a:pPr>
            <a:r>
              <a:rPr lang="en-US" altLang="en-US" sz="2000" b="0" dirty="0">
                <a:cs typeface="Arial" panose="020B0604020202020204" pitchFamily="34" charset="0"/>
              </a:rPr>
              <a:t>U.S. Customs and Border Protection (CBP), </a:t>
            </a:r>
          </a:p>
          <a:p>
            <a:pPr marL="914400" indent="-457200">
              <a:lnSpc>
                <a:spcPct val="100000"/>
              </a:lnSpc>
              <a:spcBef>
                <a:spcPts val="0"/>
              </a:spcBef>
              <a:buFont typeface="Arial" panose="020B0604020202020204" pitchFamily="34" charset="0"/>
              <a:buChar char="•"/>
            </a:pPr>
            <a:r>
              <a:rPr lang="en-US" altLang="en-US" sz="2000" b="0" dirty="0">
                <a:cs typeface="Arial" panose="020B0604020202020204" pitchFamily="34" charset="0"/>
              </a:rPr>
              <a:t>U.S. Coast Guard (</a:t>
            </a:r>
            <a:r>
              <a:rPr lang="en-US" altLang="en-US" sz="2000" b="0" dirty="0" err="1">
                <a:cs typeface="Arial" panose="020B0604020202020204" pitchFamily="34" charset="0"/>
              </a:rPr>
              <a:t>USCG</a:t>
            </a:r>
            <a:r>
              <a:rPr lang="en-US" altLang="en-US" sz="2000" b="0" dirty="0">
                <a:cs typeface="Arial" panose="020B0604020202020204" pitchFamily="34" charset="0"/>
              </a:rPr>
              <a:t>), </a:t>
            </a:r>
          </a:p>
          <a:p>
            <a:pPr marL="914400" indent="-457200">
              <a:lnSpc>
                <a:spcPct val="100000"/>
              </a:lnSpc>
              <a:spcBef>
                <a:spcPts val="0"/>
              </a:spcBef>
              <a:buFont typeface="Arial" panose="020B0604020202020204" pitchFamily="34" charset="0"/>
              <a:buChar char="•"/>
            </a:pPr>
            <a:r>
              <a:rPr lang="en-US" altLang="en-US" sz="2000" b="0" dirty="0">
                <a:cs typeface="Arial" panose="020B0604020202020204" pitchFamily="34" charset="0"/>
              </a:rPr>
              <a:t>Federal Emergency Management Agency (FEMA), </a:t>
            </a:r>
          </a:p>
          <a:p>
            <a:pPr marL="914400" indent="-457200">
              <a:lnSpc>
                <a:spcPct val="100000"/>
              </a:lnSpc>
              <a:spcBef>
                <a:spcPts val="0"/>
              </a:spcBef>
              <a:buFont typeface="Arial" panose="020B0604020202020204" pitchFamily="34" charset="0"/>
              <a:buChar char="•"/>
            </a:pPr>
            <a:r>
              <a:rPr lang="en-US" altLang="en-US" sz="2000" b="0" dirty="0">
                <a:cs typeface="Arial" panose="020B0604020202020204" pitchFamily="34" charset="0"/>
              </a:rPr>
              <a:t>U.S. Immigration and Customs Enforcement (ICE), </a:t>
            </a:r>
          </a:p>
          <a:p>
            <a:pPr marL="914400" indent="-457200">
              <a:lnSpc>
                <a:spcPct val="100000"/>
              </a:lnSpc>
              <a:spcBef>
                <a:spcPts val="0"/>
              </a:spcBef>
              <a:buFont typeface="Arial" panose="020B0604020202020204" pitchFamily="34" charset="0"/>
              <a:buChar char="•"/>
            </a:pPr>
            <a:r>
              <a:rPr lang="en-US" altLang="en-US" sz="2000" b="0" dirty="0">
                <a:cs typeface="Arial" panose="020B0604020202020204" pitchFamily="34" charset="0"/>
              </a:rPr>
              <a:t>Transportation Security Administration (TSA), </a:t>
            </a:r>
          </a:p>
          <a:p>
            <a:pPr marL="914400" indent="-457200">
              <a:lnSpc>
                <a:spcPct val="100000"/>
              </a:lnSpc>
              <a:spcBef>
                <a:spcPts val="0"/>
              </a:spcBef>
              <a:buFont typeface="Arial" panose="020B0604020202020204" pitchFamily="34" charset="0"/>
              <a:buChar char="•"/>
            </a:pPr>
            <a:r>
              <a:rPr lang="en-US" altLang="en-US" sz="2000" b="0" dirty="0">
                <a:cs typeface="Arial" panose="020B0604020202020204" pitchFamily="34" charset="0"/>
              </a:rPr>
              <a:t>U.S. Secret </a:t>
            </a:r>
            <a:r>
              <a:rPr lang="en-US" altLang="en-US" sz="2000" b="0" dirty="0" smtClean="0">
                <a:cs typeface="Arial" panose="020B0604020202020204" pitchFamily="34" charset="0"/>
              </a:rPr>
              <a:t>Service (USSS), </a:t>
            </a:r>
            <a:r>
              <a:rPr lang="en-US" altLang="en-US" sz="2000" b="0" dirty="0">
                <a:cs typeface="Arial" panose="020B0604020202020204" pitchFamily="34" charset="0"/>
              </a:rPr>
              <a:t>and </a:t>
            </a:r>
          </a:p>
          <a:p>
            <a:pPr marL="914400" indent="-457200">
              <a:lnSpc>
                <a:spcPct val="100000"/>
              </a:lnSpc>
              <a:spcBef>
                <a:spcPts val="0"/>
              </a:spcBef>
              <a:buFont typeface="Arial" panose="020B0604020202020204" pitchFamily="34" charset="0"/>
              <a:buChar char="•"/>
            </a:pPr>
            <a:r>
              <a:rPr lang="en-US" altLang="en-US" sz="2000" b="0" dirty="0">
                <a:cs typeface="Arial" panose="020B0604020202020204" pitchFamily="34" charset="0"/>
              </a:rPr>
              <a:t>U.S. Citizenship and Immigration Services (USCIS).</a:t>
            </a:r>
          </a:p>
          <a:p>
            <a:pPr>
              <a:lnSpc>
                <a:spcPct val="100000"/>
              </a:lnSpc>
            </a:pPr>
            <a:endParaRPr lang="en-US" sz="2000" dirty="0"/>
          </a:p>
        </p:txBody>
      </p:sp>
    </p:spTree>
    <p:extLst>
      <p:ext uri="{BB962C8B-B14F-4D97-AF65-F5344CB8AC3E}">
        <p14:creationId xmlns:p14="http://schemas.microsoft.com/office/powerpoint/2010/main" val="2182740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U.S. Citizenship and Immigration</a:t>
            </a:r>
            <a:br>
              <a:rPr lang="en-US" dirty="0" smtClean="0">
                <a:solidFill>
                  <a:srgbClr val="006699"/>
                </a:solidFill>
              </a:rPr>
            </a:br>
            <a:r>
              <a:rPr lang="en-US" dirty="0" smtClean="0">
                <a:solidFill>
                  <a:srgbClr val="006699"/>
                </a:solidFill>
              </a:rPr>
              <a:t>Services</a:t>
            </a:r>
            <a:endParaRPr lang="en-US" dirty="0"/>
          </a:p>
        </p:txBody>
      </p:sp>
      <p:sp>
        <p:nvSpPr>
          <p:cNvPr id="3" name="Content Placeholder 2"/>
          <p:cNvSpPr>
            <a:spLocks noGrp="1"/>
          </p:cNvSpPr>
          <p:nvPr>
            <p:ph idx="1"/>
          </p:nvPr>
        </p:nvSpPr>
        <p:spPr/>
        <p:txBody>
          <a:bodyPr/>
          <a:lstStyle/>
          <a:p>
            <a:pPr>
              <a:lnSpc>
                <a:spcPct val="100000"/>
              </a:lnSpc>
              <a:spcBef>
                <a:spcPts val="0"/>
              </a:spcBef>
            </a:pPr>
            <a:r>
              <a:rPr lang="en-US" sz="2000" b="0" dirty="0">
                <a:cs typeface="Arial" panose="020B0604020202020204" pitchFamily="34" charset="0"/>
              </a:rPr>
              <a:t>USCIS is the government agency that oversees lawful immigration to the United States.  USCIS is funded primarily by </a:t>
            </a:r>
            <a:r>
              <a:rPr lang="en-US" sz="2000" b="0" dirty="0" smtClean="0">
                <a:cs typeface="Arial" panose="020B0604020202020204" pitchFamily="34" charset="0"/>
              </a:rPr>
              <a:t>fees </a:t>
            </a:r>
            <a:r>
              <a:rPr lang="en-US" sz="2000" b="0" dirty="0">
                <a:cs typeface="Arial" panose="020B0604020202020204" pitchFamily="34" charset="0"/>
              </a:rPr>
              <a:t>charged to applicants and petitioners </a:t>
            </a:r>
            <a:r>
              <a:rPr lang="en-US" sz="2000" b="0" dirty="0" smtClean="0">
                <a:cs typeface="Arial" panose="020B0604020202020204" pitchFamily="34" charset="0"/>
              </a:rPr>
              <a:t>seeking immigration </a:t>
            </a:r>
            <a:r>
              <a:rPr lang="en-US" sz="2000" b="0" dirty="0">
                <a:cs typeface="Arial" panose="020B0604020202020204" pitchFamily="34" charset="0"/>
              </a:rPr>
              <a:t>and naturalization </a:t>
            </a:r>
            <a:r>
              <a:rPr lang="en-US" sz="2000" b="0" dirty="0" smtClean="0">
                <a:cs typeface="Arial" panose="020B0604020202020204" pitchFamily="34" charset="0"/>
              </a:rPr>
              <a:t>benefits.</a:t>
            </a:r>
            <a:r>
              <a:rPr lang="en-US" sz="2000" b="0" dirty="0">
                <a:cs typeface="Arial" panose="020B0604020202020204" pitchFamily="34" charset="0"/>
              </a:rPr>
              <a:t> </a:t>
            </a:r>
          </a:p>
          <a:p>
            <a:pPr>
              <a:lnSpc>
                <a:spcPct val="100000"/>
              </a:lnSpc>
              <a:spcBef>
                <a:spcPts val="0"/>
              </a:spcBef>
            </a:pPr>
            <a:endParaRPr lang="en-US" sz="2000" b="0" dirty="0">
              <a:cs typeface="Arial" panose="020B0604020202020204" pitchFamily="34" charset="0"/>
            </a:endParaRPr>
          </a:p>
          <a:p>
            <a:pPr>
              <a:lnSpc>
                <a:spcPct val="100000"/>
              </a:lnSpc>
              <a:spcBef>
                <a:spcPts val="0"/>
              </a:spcBef>
            </a:pPr>
            <a:r>
              <a:rPr lang="en-US" sz="2000" b="0" dirty="0">
                <a:cs typeface="Arial" panose="020B0604020202020204" pitchFamily="34" charset="0"/>
              </a:rPr>
              <a:t>USCIS is divided into directorates and program offices, including:</a:t>
            </a:r>
          </a:p>
          <a:p>
            <a:pPr marL="914400" indent="-457200">
              <a:lnSpc>
                <a:spcPct val="100000"/>
              </a:lnSpc>
              <a:spcBef>
                <a:spcPts val="0"/>
              </a:spcBef>
              <a:buFont typeface="Arial" panose="020B0604020202020204" pitchFamily="34" charset="0"/>
              <a:buChar char="•"/>
              <a:tabLst>
                <a:tab pos="914400" algn="l"/>
              </a:tabLst>
            </a:pPr>
            <a:r>
              <a:rPr lang="en-US" sz="2000" b="0" dirty="0">
                <a:cs typeface="Arial" panose="020B0604020202020204" pitchFamily="34" charset="0"/>
              </a:rPr>
              <a:t>Field Office Directorate (</a:t>
            </a:r>
            <a:r>
              <a:rPr lang="en-US" sz="2000" b="0" dirty="0" err="1">
                <a:cs typeface="Arial" panose="020B0604020202020204" pitchFamily="34" charset="0"/>
              </a:rPr>
              <a:t>FOD</a:t>
            </a:r>
            <a:r>
              <a:rPr lang="en-US" sz="2000" b="0" dirty="0">
                <a:cs typeface="Arial" panose="020B0604020202020204" pitchFamily="34" charset="0"/>
              </a:rPr>
              <a:t>)</a:t>
            </a:r>
          </a:p>
          <a:p>
            <a:pPr marL="914400" indent="-457200">
              <a:lnSpc>
                <a:spcPct val="100000"/>
              </a:lnSpc>
              <a:spcBef>
                <a:spcPts val="0"/>
              </a:spcBef>
              <a:buFont typeface="Arial" panose="020B0604020202020204" pitchFamily="34" charset="0"/>
              <a:buChar char="•"/>
              <a:tabLst>
                <a:tab pos="914400" algn="l"/>
              </a:tabLst>
            </a:pPr>
            <a:r>
              <a:rPr lang="en-US" sz="2000" b="0" dirty="0">
                <a:cs typeface="Arial" panose="020B0604020202020204" pitchFamily="34" charset="0"/>
              </a:rPr>
              <a:t>Refugee, Asylum, and International Operations Directorate (</a:t>
            </a:r>
            <a:r>
              <a:rPr lang="en-US" sz="2000" b="0" dirty="0" err="1">
                <a:cs typeface="Arial" panose="020B0604020202020204" pitchFamily="34" charset="0"/>
              </a:rPr>
              <a:t>RAIO</a:t>
            </a:r>
            <a:r>
              <a:rPr lang="en-US" sz="2000" b="0" dirty="0">
                <a:cs typeface="Arial" panose="020B0604020202020204" pitchFamily="34" charset="0"/>
              </a:rPr>
              <a:t>)</a:t>
            </a:r>
          </a:p>
          <a:p>
            <a:pPr marL="914400" indent="-457200">
              <a:lnSpc>
                <a:spcPct val="100000"/>
              </a:lnSpc>
              <a:spcBef>
                <a:spcPts val="0"/>
              </a:spcBef>
              <a:buFont typeface="Arial" panose="020B0604020202020204" pitchFamily="34" charset="0"/>
              <a:buChar char="•"/>
              <a:tabLst>
                <a:tab pos="914400" algn="l"/>
              </a:tabLst>
            </a:pPr>
            <a:r>
              <a:rPr lang="en-US" sz="2000" b="0" dirty="0">
                <a:cs typeface="Arial" panose="020B0604020202020204" pitchFamily="34" charset="0"/>
              </a:rPr>
              <a:t>Service Center Operations Directorate (SCOPS)</a:t>
            </a:r>
          </a:p>
          <a:p>
            <a:pPr>
              <a:lnSpc>
                <a:spcPct val="100000"/>
              </a:lnSpc>
              <a:spcBef>
                <a:spcPts val="0"/>
              </a:spcBef>
            </a:pPr>
            <a:endParaRPr lang="en-US" sz="2000" b="0" dirty="0"/>
          </a:p>
        </p:txBody>
      </p:sp>
    </p:spTree>
    <p:extLst>
      <p:ext uri="{BB962C8B-B14F-4D97-AF65-F5344CB8AC3E}">
        <p14:creationId xmlns:p14="http://schemas.microsoft.com/office/powerpoint/2010/main" val="35989007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USCIS Service Center Operations</a:t>
            </a:r>
            <a:br>
              <a:rPr lang="en-US" dirty="0" smtClean="0">
                <a:solidFill>
                  <a:srgbClr val="006699"/>
                </a:solidFill>
              </a:rPr>
            </a:br>
            <a:r>
              <a:rPr lang="en-US" dirty="0" smtClean="0">
                <a:solidFill>
                  <a:srgbClr val="006699"/>
                </a:solidFill>
              </a:rPr>
              <a:t>Directorate (SCOPS)</a:t>
            </a:r>
            <a:endParaRPr lang="en-US" dirty="0">
              <a:solidFill>
                <a:srgbClr val="006699"/>
              </a:solidFill>
            </a:endParaRPr>
          </a:p>
        </p:txBody>
      </p:sp>
      <p:sp>
        <p:nvSpPr>
          <p:cNvPr id="3" name="Content Placeholder 2"/>
          <p:cNvSpPr>
            <a:spLocks noGrp="1"/>
          </p:cNvSpPr>
          <p:nvPr>
            <p:ph idx="1"/>
          </p:nvPr>
        </p:nvSpPr>
        <p:spPr/>
        <p:txBody>
          <a:bodyPr/>
          <a:lstStyle/>
          <a:p>
            <a:pPr>
              <a:lnSpc>
                <a:spcPct val="100000"/>
              </a:lnSpc>
              <a:spcBef>
                <a:spcPts val="0"/>
              </a:spcBef>
              <a:defRPr/>
            </a:pPr>
            <a:r>
              <a:rPr lang="en-US" sz="2000" b="0" dirty="0">
                <a:cs typeface="Arial" panose="020B0604020202020204" pitchFamily="34" charset="0"/>
              </a:rPr>
              <a:t>SCOPS consists of five service centers that provide immigration benefits for a broad range of petitions and applications that do not require interviews. These five centers are:</a:t>
            </a:r>
          </a:p>
          <a:p>
            <a:pPr marL="914400" indent="-457200">
              <a:lnSpc>
                <a:spcPct val="100000"/>
              </a:lnSpc>
              <a:spcBef>
                <a:spcPts val="0"/>
              </a:spcBef>
              <a:buFont typeface="Arial" panose="020B0604020202020204" pitchFamily="34" charset="0"/>
              <a:buChar char="•"/>
              <a:defRPr/>
            </a:pPr>
            <a:r>
              <a:rPr lang="en-US" sz="2000" b="0" dirty="0">
                <a:cs typeface="Arial" panose="020B0604020202020204" pitchFamily="34" charset="0"/>
              </a:rPr>
              <a:t>California Service Center</a:t>
            </a:r>
          </a:p>
          <a:p>
            <a:pPr marL="914400" indent="-457200">
              <a:lnSpc>
                <a:spcPct val="100000"/>
              </a:lnSpc>
              <a:spcBef>
                <a:spcPts val="0"/>
              </a:spcBef>
              <a:buFont typeface="Arial" panose="020B0604020202020204" pitchFamily="34" charset="0"/>
              <a:buChar char="•"/>
              <a:defRPr/>
            </a:pPr>
            <a:r>
              <a:rPr lang="en-US" sz="2000" b="0" dirty="0">
                <a:cs typeface="Arial" panose="020B0604020202020204" pitchFamily="34" charset="0"/>
              </a:rPr>
              <a:t>Nebraska Service Center</a:t>
            </a:r>
          </a:p>
          <a:p>
            <a:pPr marL="914400" indent="-457200">
              <a:lnSpc>
                <a:spcPct val="100000"/>
              </a:lnSpc>
              <a:spcBef>
                <a:spcPts val="0"/>
              </a:spcBef>
              <a:buFont typeface="Arial" panose="020B0604020202020204" pitchFamily="34" charset="0"/>
              <a:buChar char="•"/>
              <a:defRPr/>
            </a:pPr>
            <a:r>
              <a:rPr lang="en-US" sz="2000" b="0" dirty="0">
                <a:cs typeface="Arial" panose="020B0604020202020204" pitchFamily="34" charset="0"/>
              </a:rPr>
              <a:t>Potomac Service Center </a:t>
            </a:r>
          </a:p>
          <a:p>
            <a:pPr marL="914400" indent="-457200">
              <a:lnSpc>
                <a:spcPct val="100000"/>
              </a:lnSpc>
              <a:spcBef>
                <a:spcPts val="0"/>
              </a:spcBef>
              <a:buFont typeface="Arial" panose="020B0604020202020204" pitchFamily="34" charset="0"/>
              <a:buChar char="•"/>
              <a:defRPr/>
            </a:pPr>
            <a:r>
              <a:rPr lang="en-US" sz="2000" b="0" dirty="0">
                <a:cs typeface="Arial" panose="020B0604020202020204" pitchFamily="34" charset="0"/>
              </a:rPr>
              <a:t>Texas Service Center</a:t>
            </a:r>
          </a:p>
          <a:p>
            <a:pPr marL="914400" indent="-457200">
              <a:lnSpc>
                <a:spcPct val="100000"/>
              </a:lnSpc>
              <a:spcBef>
                <a:spcPts val="0"/>
              </a:spcBef>
              <a:buFont typeface="Arial" panose="020B0604020202020204" pitchFamily="34" charset="0"/>
              <a:buChar char="•"/>
              <a:defRPr/>
            </a:pPr>
            <a:r>
              <a:rPr lang="en-US" sz="2000" b="0" dirty="0">
                <a:cs typeface="Arial" panose="020B0604020202020204" pitchFamily="34" charset="0"/>
              </a:rPr>
              <a:t>Vermont Service Center</a:t>
            </a:r>
          </a:p>
          <a:p>
            <a:pPr>
              <a:lnSpc>
                <a:spcPct val="100000"/>
              </a:lnSpc>
              <a:spcBef>
                <a:spcPts val="0"/>
              </a:spcBef>
            </a:pPr>
            <a:endParaRPr lang="en-US" sz="2000" b="0" dirty="0"/>
          </a:p>
        </p:txBody>
      </p:sp>
    </p:spTree>
    <p:extLst>
      <p:ext uri="{BB962C8B-B14F-4D97-AF65-F5344CB8AC3E}">
        <p14:creationId xmlns:p14="http://schemas.microsoft.com/office/powerpoint/2010/main" val="28874216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657351"/>
            <a:ext cx="8610600" cy="1600199"/>
          </a:xfrm>
        </p:spPr>
        <p:txBody>
          <a:bodyPr>
            <a:normAutofit/>
          </a:bodyPr>
          <a:lstStyle/>
          <a:p>
            <a:pPr algn="ctr"/>
            <a:r>
              <a:rPr lang="en-US" dirty="0" smtClean="0"/>
              <a:t>Introduction to the H-2A Petition</a:t>
            </a:r>
            <a:endParaRPr lang="en-US" dirty="0"/>
          </a:p>
        </p:txBody>
      </p:sp>
      <p:sp>
        <p:nvSpPr>
          <p:cNvPr id="3" name="Content Placeholder 2"/>
          <p:cNvSpPr>
            <a:spLocks noGrp="1"/>
          </p:cNvSpPr>
          <p:nvPr>
            <p:ph sz="quarter" idx="11"/>
          </p:nvPr>
        </p:nvSpPr>
        <p:spPr/>
        <p:txBody>
          <a:bodyPr/>
          <a:lstStyle/>
          <a:p>
            <a:endParaRPr lang="en-US"/>
          </a:p>
        </p:txBody>
      </p:sp>
      <p:sp>
        <p:nvSpPr>
          <p:cNvPr id="4" name="Content Placeholder 3"/>
          <p:cNvSpPr>
            <a:spLocks noGrp="1"/>
          </p:cNvSpPr>
          <p:nvPr>
            <p:ph sz="quarter" idx="12"/>
          </p:nvPr>
        </p:nvSpPr>
        <p:spPr/>
        <p:txBody>
          <a:bodyPr/>
          <a:lstStyle/>
          <a:p>
            <a:endParaRPr lang="en-US"/>
          </a:p>
        </p:txBody>
      </p:sp>
    </p:spTree>
    <p:extLst>
      <p:ext uri="{BB962C8B-B14F-4D97-AF65-F5344CB8AC3E}">
        <p14:creationId xmlns:p14="http://schemas.microsoft.com/office/powerpoint/2010/main" val="10899816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6699"/>
                </a:solidFill>
              </a:rPr>
              <a:t>H-2A Classification</a:t>
            </a:r>
            <a:endParaRPr lang="en-US" dirty="0"/>
          </a:p>
        </p:txBody>
      </p:sp>
      <p:sp>
        <p:nvSpPr>
          <p:cNvPr id="3" name="Content Placeholder 2"/>
          <p:cNvSpPr>
            <a:spLocks noGrp="1"/>
          </p:cNvSpPr>
          <p:nvPr>
            <p:ph idx="1"/>
          </p:nvPr>
        </p:nvSpPr>
        <p:spPr/>
        <p:txBody>
          <a:bodyPr/>
          <a:lstStyle/>
          <a:p>
            <a:pPr>
              <a:lnSpc>
                <a:spcPct val="100000"/>
              </a:lnSpc>
              <a:spcBef>
                <a:spcPts val="0"/>
              </a:spcBef>
              <a:spcAft>
                <a:spcPts val="600"/>
              </a:spcAft>
              <a:defRPr/>
            </a:pPr>
            <a:r>
              <a:rPr lang="en-US" sz="2000" dirty="0">
                <a:cs typeface="Arial" panose="020B0604020202020204" pitchFamily="34" charset="0"/>
              </a:rPr>
              <a:t>The H-2A classification allows U.S. employers to bring foreign nationals to the United States to fill seasonal and temporary agricultural jobs for which U.S. workers are not available. </a:t>
            </a:r>
          </a:p>
          <a:p>
            <a:pPr marL="914400" lvl="1" indent="-454025">
              <a:lnSpc>
                <a:spcPct val="100000"/>
              </a:lnSpc>
              <a:spcBef>
                <a:spcPts val="0"/>
              </a:spcBef>
              <a:spcAft>
                <a:spcPts val="600"/>
              </a:spcAft>
              <a:tabLst>
                <a:tab pos="914400" algn="l"/>
              </a:tabLst>
              <a:defRPr/>
            </a:pPr>
            <a:r>
              <a:rPr lang="en-US" dirty="0">
                <a:latin typeface="Source Sans Pro" panose="020B0503030403020204" pitchFamily="34" charset="0"/>
                <a:cs typeface="Arial" panose="020B0604020202020204" pitchFamily="34" charset="0"/>
              </a:rPr>
              <a:t>To qualify as </a:t>
            </a:r>
            <a:r>
              <a:rPr lang="en-US" i="1" u="sng" dirty="0">
                <a:latin typeface="Source Sans Pro" panose="020B0503030403020204" pitchFamily="34" charset="0"/>
                <a:cs typeface="Arial" panose="020B0604020202020204" pitchFamily="34" charset="0"/>
              </a:rPr>
              <a:t>seasonal</a:t>
            </a:r>
            <a:r>
              <a:rPr lang="en-US" dirty="0">
                <a:latin typeface="Source Sans Pro" panose="020B0503030403020204" pitchFamily="34" charset="0"/>
                <a:cs typeface="Arial" panose="020B0604020202020204" pitchFamily="34" charset="0"/>
              </a:rPr>
              <a:t>, employment must be tied to a certain time of year by an event or pattern, such as a short annual growing cycle or a specific aspect of a longer cycle, and requires labor levels far above those necessary for ongoing operations.</a:t>
            </a:r>
          </a:p>
          <a:p>
            <a:pPr marL="914400" lvl="1" indent="-454025">
              <a:lnSpc>
                <a:spcPct val="100000"/>
              </a:lnSpc>
              <a:spcBef>
                <a:spcPts val="0"/>
              </a:spcBef>
              <a:spcAft>
                <a:spcPts val="600"/>
              </a:spcAft>
              <a:tabLst>
                <a:tab pos="914400" algn="l"/>
              </a:tabLst>
              <a:defRPr/>
            </a:pPr>
            <a:r>
              <a:rPr lang="en-US" dirty="0">
                <a:latin typeface="Source Sans Pro" panose="020B0503030403020204" pitchFamily="34" charset="0"/>
                <a:cs typeface="Arial" panose="020B0604020202020204" pitchFamily="34" charset="0"/>
              </a:rPr>
              <a:t>To qualify as </a:t>
            </a:r>
            <a:r>
              <a:rPr lang="en-US" i="1" u="sng" dirty="0">
                <a:latin typeface="Source Sans Pro" panose="020B0503030403020204" pitchFamily="34" charset="0"/>
                <a:cs typeface="Arial" panose="020B0604020202020204" pitchFamily="34" charset="0"/>
              </a:rPr>
              <a:t>temporary</a:t>
            </a:r>
            <a:r>
              <a:rPr lang="en-US" dirty="0">
                <a:latin typeface="Source Sans Pro" panose="020B0503030403020204" pitchFamily="34" charset="0"/>
                <a:cs typeface="Arial" panose="020B0604020202020204" pitchFamily="34" charset="0"/>
              </a:rPr>
              <a:t>, the employer’s need to fill the position with a temporary worker will, except in extraordinary circumstances, last no longer than one year.</a:t>
            </a:r>
          </a:p>
          <a:p>
            <a:endParaRPr lang="en-US" dirty="0"/>
          </a:p>
        </p:txBody>
      </p:sp>
    </p:spTree>
    <p:extLst>
      <p:ext uri="{BB962C8B-B14F-4D97-AF65-F5344CB8AC3E}">
        <p14:creationId xmlns:p14="http://schemas.microsoft.com/office/powerpoint/2010/main" val="565546966"/>
      </p:ext>
    </p:extLst>
  </p:cSld>
  <p:clrMapOvr>
    <a:masterClrMapping/>
  </p:clrMapOvr>
  <p:timing>
    <p:tnLst>
      <p:par>
        <p:cTn id="1" dur="indefinite" restart="never" nodeType="tmRoot"/>
      </p:par>
    </p:tnLst>
  </p:timing>
</p:sld>
</file>

<file path=ppt/theme/theme1.xml><?xml version="1.0" encoding="utf-8"?>
<a:theme xmlns:a="http://schemas.openxmlformats.org/drawingml/2006/main" name="USCIS_Ribbon_PPT_Temp_V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x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ocument_x0020_type xmlns="81cb6d9f-b366-4731-8485-4b8512280a8e">Other</Document_x0020_type>
    <Point_x0020_of_x0020_Contact xmlns="81cb6d9f-b366-4731-8485-4b8512280a8e">
      <Value>Alex Gisser</Value>
      <Value>Maria Miran</Value>
    </Point_x0020_of_x0020_Contact>
    <Review_x0020_Complete_x003f_ xmlns="81cb6d9f-b366-4731-8485-4b8512280a8e">false</Review_x0020_Complete_x003f_>
    <Subject_x0020_Matter xmlns="81cb6d9f-b366-4731-8485-4b8512280a8e">H-2</Subject_x0020_Matter>
    <Primary_x0020_Subject_x0020_Matter xmlns="81cb6d9f-b366-4731-8485-4b8512280a8e"/>
    <Source xmlns="81cb6d9f-b366-4731-8485-4b8512280a8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B3A2AC449F8DB42ADA4795AE92055AC" ma:contentTypeVersion="7" ma:contentTypeDescription="Create a new document." ma:contentTypeScope="" ma:versionID="5bf0f365af19f948b537517df85b4329">
  <xsd:schema xmlns:xsd="http://www.w3.org/2001/XMLSchema" xmlns:xs="http://www.w3.org/2001/XMLSchema" xmlns:p="http://schemas.microsoft.com/office/2006/metadata/properties" xmlns:ns2="81cb6d9f-b366-4731-8485-4b8512280a8e" xmlns:ns3="27f6b0ca-ad6f-4191-8a06-78ef80cb9ad6" targetNamespace="http://schemas.microsoft.com/office/2006/metadata/properties" ma:root="true" ma:fieldsID="f906526a1b135313e369bad9e13cd5ed" ns2:_="" ns3:_="">
    <xsd:import namespace="81cb6d9f-b366-4731-8485-4b8512280a8e"/>
    <xsd:import namespace="27f6b0ca-ad6f-4191-8a06-78ef80cb9ad6"/>
    <xsd:element name="properties">
      <xsd:complexType>
        <xsd:sequence>
          <xsd:element name="documentManagement">
            <xsd:complexType>
              <xsd:all>
                <xsd:element ref="ns2:Point_x0020_of_x0020_Contact" minOccurs="0"/>
                <xsd:element ref="ns2:Source" minOccurs="0"/>
                <xsd:element ref="ns2:Review_x0020_Complete_x003f_" minOccurs="0"/>
                <xsd:element ref="ns2:Subject_x0020_Matter"/>
                <xsd:element ref="ns2:Document_x0020_type"/>
                <xsd:element ref="ns2:Primary_x0020_Subject_x0020_Matter"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cb6d9f-b366-4731-8485-4b8512280a8e" elementFormDefault="qualified">
    <xsd:import namespace="http://schemas.microsoft.com/office/2006/documentManagement/types"/>
    <xsd:import namespace="http://schemas.microsoft.com/office/infopath/2007/PartnerControls"/>
    <xsd:element name="Point_x0020_of_x0020_Contact" ma:index="8" nillable="true" ma:displayName="Point of Contact" ma:internalName="Point_x0020_of_x0020_Contact" ma:requiredMultiChoice="true">
      <xsd:complexType>
        <xsd:complexContent>
          <xsd:extension base="dms:MultiChoice">
            <xsd:sequence>
              <xsd:element name="Value" maxOccurs="unbounded" minOccurs="0" nillable="true">
                <xsd:simpleType>
                  <xsd:restriction base="dms:Choice">
                    <xsd:enumeration value="Alex Gisser"/>
                    <xsd:enumeration value="Ami Shah"/>
                    <xsd:enumeration value="Carmen Chase"/>
                    <xsd:enumeration value="Julie Gupta"/>
                    <xsd:enumeration value="Maria Miran"/>
                    <xsd:enumeration value="Micah Bump"/>
                    <xsd:enumeration value="Sheila Mahadevan"/>
                    <xsd:enumeration value="Miriam Morse"/>
                    <xsd:enumeration value="Other"/>
                    <xsd:enumeration value="Rachel Cox"/>
                    <xsd:enumeration value="Robert Cox"/>
                    <xsd:enumeration value="Sharvari Dalal-Dheini"/>
                    <xsd:enumeration value="Sunny Choi"/>
                    <xsd:enumeration value="Warren McBroom"/>
                    <xsd:enumeration value="Brian Hunt"/>
                    <xsd:enumeration value="Patsy Micale"/>
                    <xsd:enumeration value="Elizabeth Nyugen"/>
                    <xsd:enumeration value="Monica Vignier"/>
                    <xsd:enumeration value="Simon Nakajima"/>
                    <xsd:enumeration value="Madeline Ellis"/>
                  </xsd:restriction>
                </xsd:simpleType>
              </xsd:element>
            </xsd:sequence>
          </xsd:extension>
        </xsd:complexContent>
      </xsd:complexType>
    </xsd:element>
    <xsd:element name="Source" ma:index="9" nillable="true" ma:displayName="Source" ma:internalName="Source">
      <xsd:simpleType>
        <xsd:restriction base="dms:Text">
          <xsd:maxLength value="255"/>
        </xsd:restriction>
      </xsd:simpleType>
    </xsd:element>
    <xsd:element name="Review_x0020_Complete_x003f_" ma:index="10" nillable="true" ma:displayName="Review Complete?" ma:default="0" ma:internalName="Review_x0020_Complete_x003f_">
      <xsd:simpleType>
        <xsd:restriction base="dms:Boolean"/>
      </xsd:simpleType>
    </xsd:element>
    <xsd:element name="Subject_x0020_Matter" ma:index="11" ma:displayName="Primary Subject Matter" ma:format="Dropdown" ma:internalName="Subject_x0020_Matter">
      <xsd:simpleType>
        <xsd:restriction base="dms:Choice">
          <xsd:enumeration value="A and G"/>
          <xsd:enumeration value="AAO"/>
          <xsd:enumeration value="AC-21"/>
          <xsd:enumeration value="Adjustment of Status/Extension of Status Issues"/>
          <xsd:enumeration value="AILA"/>
          <xsd:enumeration value="ASVVP-VIBE"/>
          <xsd:enumeration value="B"/>
          <xsd:enumeration value="Biometrics"/>
          <xsd:enumeration value="Border Issues"/>
          <xsd:enumeration value="Conrad 30 – 214(l) Issues"/>
          <xsd:enumeration value="CNMI"/>
          <xsd:enumeration value="Diversity Visa"/>
          <xsd:enumeration value="Document Library – ELIS"/>
          <xsd:enumeration value="DOL"/>
          <xsd:enumeration value="DOS"/>
          <xsd:enumeration value="E -1, E-2, E-3"/>
          <xsd:enumeration value="EB 1, 2, 3"/>
          <xsd:enumeration value="Employment Authorization Verification"/>
          <xsd:enumeration value="F/J/M - Students"/>
          <xsd:enumeration value="Fee Issues"/>
          <xsd:enumeration value="H-1B"/>
          <xsd:enumeration value="H-2"/>
          <xsd:enumeration value="H-3"/>
          <xsd:enumeration value="H-4"/>
          <xsd:enumeration value="Health Care Workers (PT/OT Issues, Nursing, Etc)"/>
          <xsd:enumeration value="I"/>
          <xsd:enumeration value="I-140 (EB 1,2,3)"/>
          <xsd:enumeration value="I-9"/>
          <xsd:enumeration value="I-539"/>
          <xsd:enumeration value="Law Enforcement"/>
          <xsd:enumeration value="L-1"/>
          <xsd:enumeration value="Miscellaneous/Other"/>
          <xsd:enumeration value="NAFTA/TN"/>
          <xsd:enumeration value="Native American &amp; 289"/>
          <xsd:enumeration value="NATO"/>
          <xsd:enumeration value="O &amp; P"/>
          <xsd:enumeration value="Q"/>
          <xsd:enumeration value="Religious workers, EB-4"/>
          <xsd:enumeration value="S"/>
          <xsd:enumeration value="Site Visits"/>
        </xsd:restriction>
      </xsd:simpleType>
    </xsd:element>
    <xsd:element name="Document_x0020_type" ma:index="12" ma:displayName="Document type" ma:format="Dropdown" ma:internalName="Document_x0020_type">
      <xsd:simpleType>
        <xsd:restriction base="dms:Choice">
          <xsd:enumeration value="AAO Review"/>
          <xsd:enumeration value="AILA Response"/>
          <xsd:enumeration value="Congressional Inquiry"/>
          <xsd:enumeration value="Forms/Form Revisions"/>
          <xsd:enumeration value="GAO"/>
          <xsd:enumeration value="Legislative Review"/>
          <xsd:enumeration value="Litigation"/>
          <xsd:enumeration value="Ombudsman"/>
          <xsd:enumeration value="Other"/>
          <xsd:enumeration value="Policy Manual"/>
          <xsd:enumeration value="Policy Memorandum"/>
          <xsd:enumeration value="Policy Option Paper"/>
          <xsd:enumeration value="Regulation"/>
          <xsd:enumeration value="RFE, NOIDS and other SCOPS reviews"/>
          <xsd:enumeration value="SBA Ombudsman"/>
          <xsd:enumeration value="SPC"/>
          <xsd:enumeration value="Stakeholder Inquiry"/>
          <xsd:enumeration value="Web Page Reviews"/>
        </xsd:restriction>
      </xsd:simpleType>
    </xsd:element>
    <xsd:element name="Primary_x0020_Subject_x0020_Matter" ma:index="13" nillable="true" ma:displayName="Secondary Subject Matter" ma:internalName="Primary_x0020_Subject_x0020_Matter">
      <xsd:complexType>
        <xsd:complexContent>
          <xsd:extension base="dms:MultiChoice">
            <xsd:sequence>
              <xsd:element name="Value" maxOccurs="unbounded" minOccurs="0" nillable="true">
                <xsd:simpleType>
                  <xsd:restriction base="dms:Choice">
                    <xsd:enumeration value="H-1B"/>
                    <xsd:enumeration value="L-1"/>
                    <xsd:enumeration value="S"/>
                    <xsd:enumeration value="O &amp; P"/>
                    <xsd:enumeration value="H-2"/>
                    <xsd:enumeration value="H-3"/>
                    <xsd:enumeration value="AILA"/>
                    <xsd:enumeration value="Religious workers"/>
                    <xsd:enumeration value="I-140 (EB 1,2,3)"/>
                    <xsd:enumeration value="Native American &amp; 289"/>
                    <xsd:enumeration value="F/J/M - Students"/>
                    <xsd:enumeration value="A and G"/>
                    <xsd:enumeration value="B"/>
                    <xsd:enumeration value="Diversity Visa"/>
                    <xsd:enumeration value="NATO"/>
                    <xsd:enumeration value="NAFTA/TN"/>
                    <xsd:enumeration value="AC-21"/>
                    <xsd:enumeration value="I-9"/>
                    <xsd:enumeration value="Q"/>
                    <xsd:enumeration value="I"/>
                    <xsd:enumeration value="ASVVP-VIBE"/>
                    <xsd:enumeration value="I-539"/>
                    <xsd:enumeration value="E -1, E-2, E-3"/>
                    <xsd:enumeration value="DOS"/>
                    <xsd:enumeration value="Conrad 30 – 214(l) Issues"/>
                    <xsd:enumeration value="Document Library – ELIS"/>
                    <xsd:enumeration value="DOL"/>
                    <xsd:enumeration value="Employment Authorization Verification"/>
                    <xsd:enumeration value="Fee Issues"/>
                    <xsd:enumeration value="Biometrics"/>
                    <xsd:enumeration value="Border Issues"/>
                    <xsd:enumeration value="Health Care Workers (PT/OT Issues, Nursing, Etc)"/>
                    <xsd:enumeration value="Adjustment of Status/Extension of Status Issues"/>
                    <xsd:enumeration value="Site Visits"/>
                    <xsd:enumeration value="Law Enforcement"/>
                    <xsd:enumeration value="H-4"/>
                    <xsd:enumeration value="Miscellaneous/Other"/>
                  </xsd:restriction>
                </xsd:simple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7f6b0ca-ad6f-4191-8a06-78ef80cb9ad6" elementFormDefault="qualified">
    <xsd:import namespace="http://schemas.microsoft.com/office/2006/documentManagement/types"/>
    <xsd:import namespace="http://schemas.microsoft.com/office/infopath/2007/PartnerControls"/>
    <xsd:element name="SharedWithUsers" ma:index="14"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6A63953-9009-49F9-84C1-F259C7EF06D8}">
  <ds:schemaRefs>
    <ds:schemaRef ds:uri="http://schemas.openxmlformats.org/package/2006/metadata/core-properties"/>
    <ds:schemaRef ds:uri="http://purl.org/dc/elements/1.1/"/>
    <ds:schemaRef ds:uri="http://schemas.microsoft.com/office/infopath/2007/PartnerControls"/>
    <ds:schemaRef ds:uri="http://purl.org/dc/terms/"/>
    <ds:schemaRef ds:uri="27f6b0ca-ad6f-4191-8a06-78ef80cb9ad6"/>
    <ds:schemaRef ds:uri="81cb6d9f-b366-4731-8485-4b8512280a8e"/>
    <ds:schemaRef ds:uri="http://schemas.microsoft.com/office/2006/documentManagement/types"/>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AB7082CF-3FFA-4BBC-8D08-5E2D64FAC0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cb6d9f-b366-4731-8485-4b8512280a8e"/>
    <ds:schemaRef ds:uri="27f6b0ca-ad6f-4191-8a06-78ef80cb9ad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DA4B796-BE85-45E5-8FB9-5CD75EE1DF3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USCIS_Ribbon_PPT_Temp_V1 (1)</Template>
  <TotalTime>1432</TotalTime>
  <Words>3092</Words>
  <Application>Microsoft Office PowerPoint</Application>
  <PresentationFormat>On-screen Show (16:9)</PresentationFormat>
  <Paragraphs>248</Paragraphs>
  <Slides>48</Slides>
  <Notes>16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48</vt:i4>
      </vt:variant>
    </vt:vector>
  </HeadingPairs>
  <TitlesOfParts>
    <vt:vector size="55" baseType="lpstr">
      <vt:lpstr>Arial</vt:lpstr>
      <vt:lpstr>Calibri</vt:lpstr>
      <vt:lpstr>Joanna MT</vt:lpstr>
      <vt:lpstr>Source Sans Pro</vt:lpstr>
      <vt:lpstr>Source Sans Pro Semibold</vt:lpstr>
      <vt:lpstr>USCIS_Ribbon_PPT_Temp_V1</vt:lpstr>
      <vt:lpstr>Text Master</vt:lpstr>
      <vt:lpstr>H-2A Nonagricultural Workers</vt:lpstr>
      <vt:lpstr>USCIS Presentation Disclaimer</vt:lpstr>
      <vt:lpstr>Dissemination</vt:lpstr>
      <vt:lpstr>General Overview of DHS and USCIS</vt:lpstr>
      <vt:lpstr>General Overview of DHS and USCIS</vt:lpstr>
      <vt:lpstr>U.S. Citizenship and Immigration Services</vt:lpstr>
      <vt:lpstr>USCIS Service Center Operations Directorate (SCOPS)</vt:lpstr>
      <vt:lpstr>Introduction to the H-2A Petition</vt:lpstr>
      <vt:lpstr>H-2A Classification</vt:lpstr>
      <vt:lpstr>H-2A Process Overview</vt:lpstr>
      <vt:lpstr>H-2A Process Overview</vt:lpstr>
      <vt:lpstr>Growth in the H-2A Program</vt:lpstr>
      <vt:lpstr>Form I-129 H-2A Petitions</vt:lpstr>
      <vt:lpstr>H-2A Joint Employers</vt:lpstr>
      <vt:lpstr>Multiple Beneficiaries</vt:lpstr>
      <vt:lpstr>Beneficiary Requirements</vt:lpstr>
      <vt:lpstr>Beneficiary Requirements</vt:lpstr>
      <vt:lpstr>Background Checks</vt:lpstr>
      <vt:lpstr>Limitation of Stay</vt:lpstr>
      <vt:lpstr>Eligible Countries List</vt:lpstr>
      <vt:lpstr>Eligible Countries List</vt:lpstr>
      <vt:lpstr>Eligible Countries List</vt:lpstr>
      <vt:lpstr>Filing Multiple Petitions</vt:lpstr>
      <vt:lpstr>Filing Multiple Petitions</vt:lpstr>
      <vt:lpstr>Prohibited Fees</vt:lpstr>
      <vt:lpstr>Prohibited Fees</vt:lpstr>
      <vt:lpstr>Employment-Related Notification Requirement</vt:lpstr>
      <vt:lpstr>Employment-Related Notification Requirement</vt:lpstr>
      <vt:lpstr>H-2A Substitutions</vt:lpstr>
      <vt:lpstr>H-2A Substitutions</vt:lpstr>
      <vt:lpstr>H-2A Substitutions</vt:lpstr>
      <vt:lpstr>Period of Admission</vt:lpstr>
      <vt:lpstr>H-2A Extensions of Stay</vt:lpstr>
      <vt:lpstr>H-2A Extensions of Stay</vt:lpstr>
      <vt:lpstr>H-2A Extensions of Stay</vt:lpstr>
      <vt:lpstr>About E-Verify</vt:lpstr>
      <vt:lpstr>The VIBE System</vt:lpstr>
      <vt:lpstr>The VIBE System</vt:lpstr>
      <vt:lpstr>Recent Processing Enhancements</vt:lpstr>
      <vt:lpstr>H-2A Visa Program Modernization</vt:lpstr>
      <vt:lpstr>Email Notifications to H-2A Petitioners</vt:lpstr>
      <vt:lpstr>Pre-Paid Mailers</vt:lpstr>
      <vt:lpstr>e-Approval for H-2A Petitions</vt:lpstr>
      <vt:lpstr>Inquiring on a Pending H-2A Petition</vt:lpstr>
      <vt:lpstr>H-2A Filing Tips</vt:lpstr>
      <vt:lpstr>H-2A Filing Tips and Reminders</vt:lpstr>
      <vt:lpstr>H-2A Filing Tips and Reminders</vt:lpstr>
      <vt:lpstr>Want to Know More?</vt:lpstr>
    </vt:vector>
  </TitlesOfParts>
  <Company>USCIS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GETTING STARTED</dc:title>
  <dc:creator>Westra, Michelle M</dc:creator>
  <cp:lastModifiedBy>Westra, Michelle M</cp:lastModifiedBy>
  <cp:revision>231</cp:revision>
  <dcterms:created xsi:type="dcterms:W3CDTF">2019-04-02T18:33:20Z</dcterms:created>
  <dcterms:modified xsi:type="dcterms:W3CDTF">2019-05-06T17:13:32Z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0x0101001B3A2AC449F8DB42ADA4795AE92055AC</vt:lpwstr>
  </property>
  <property fmtid="{D5CDD505-2E9C-101B-9397-08002B2CF9AE}" pid="3" name="Order">
    <vt:r8>2900</vt:r8>
  </property>
</Properties>
</file>